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17"/>
  </p:notesMasterIdLst>
  <p:sldIdLst>
    <p:sldId id="256" r:id="rId2"/>
    <p:sldId id="257" r:id="rId3"/>
    <p:sldId id="258" r:id="rId4"/>
    <p:sldId id="259" r:id="rId5"/>
    <p:sldId id="260" r:id="rId6"/>
    <p:sldId id="261" r:id="rId7"/>
    <p:sldId id="266" r:id="rId8"/>
    <p:sldId id="267" r:id="rId9"/>
    <p:sldId id="262" r:id="rId10"/>
    <p:sldId id="263" r:id="rId11"/>
    <p:sldId id="264" r:id="rId12"/>
    <p:sldId id="265"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5226" autoAdjust="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3B76AD-7D51-40E4-A421-BF8B38B6CC86}" type="datetimeFigureOut">
              <a:rPr lang="en-US" smtClean="0"/>
              <a:t>11/13/2020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E5EB0E-B649-4AF3-A362-511A9EFF2884}" type="slidenum">
              <a:rPr lang="en-US" smtClean="0"/>
              <a:t>‹#›</a:t>
            </a:fld>
            <a:endParaRPr lang="en-US"/>
          </a:p>
        </p:txBody>
      </p:sp>
    </p:spTree>
    <p:extLst>
      <p:ext uri="{BB962C8B-B14F-4D97-AF65-F5344CB8AC3E}">
        <p14:creationId xmlns:p14="http://schemas.microsoft.com/office/powerpoint/2010/main" val="3435059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www.scouting.org/resources/guide-to-advancement/mechanics-of-advancement/scouts-bsa/#4234" TargetMode="External"/><Relationship Id="rId3" Type="http://schemas.openxmlformats.org/officeDocument/2006/relationships/hyperlink" Target="https://www.scouting.org/health-and-safety/gss/" TargetMode="External"/><Relationship Id="rId7" Type="http://schemas.openxmlformats.org/officeDocument/2006/relationships/hyperlink" Target="https://www.scouting.org/resources/guide-to-advancement/mechanics-of-advancement/scouts-bsa/#4231"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s://www.scouting.org/resources/guide-to-advancement/" TargetMode="External"/><Relationship Id="rId5" Type="http://schemas.openxmlformats.org/officeDocument/2006/relationships/hyperlink" Target="https://www.scouting.org/resources/guide-to-advancement/the-merit-badge-program/" TargetMode="External"/><Relationship Id="rId4" Type="http://schemas.openxmlformats.org/officeDocument/2006/relationships/hyperlink" Target="https://scoutingwire.org/social-media-guidelines/"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scouting.org/health-and-safety/gss/gss01/#a"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link to find the current version of the COVID-19 FAQ which contains all the information about Scouting during the pandemic.</a:t>
            </a:r>
          </a:p>
          <a:p>
            <a:r>
              <a:rPr lang="en-US" dirty="0"/>
              <a:t>You can record all advancement into Scoutbook which is available free to all units.</a:t>
            </a:r>
          </a:p>
        </p:txBody>
      </p:sp>
      <p:sp>
        <p:nvSpPr>
          <p:cNvPr id="4" name="Slide Number Placeholder 3"/>
          <p:cNvSpPr>
            <a:spLocks noGrp="1"/>
          </p:cNvSpPr>
          <p:nvPr>
            <p:ph type="sldNum" sz="quarter" idx="5"/>
          </p:nvPr>
        </p:nvSpPr>
        <p:spPr/>
        <p:txBody>
          <a:bodyPr/>
          <a:lstStyle/>
          <a:p>
            <a:fld id="{34E5EB0E-B649-4AF3-A362-511A9EFF2884}" type="slidenum">
              <a:rPr lang="en-US" smtClean="0"/>
              <a:t>3</a:t>
            </a:fld>
            <a:endParaRPr lang="en-US"/>
          </a:p>
        </p:txBody>
      </p:sp>
    </p:spTree>
    <p:extLst>
      <p:ext uri="{BB962C8B-B14F-4D97-AF65-F5344CB8AC3E}">
        <p14:creationId xmlns:p14="http://schemas.microsoft.com/office/powerpoint/2010/main" val="9337043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uploaded our master MBC list to Scoutbook. This will allow leaders to use Scoutbook to find counselors by searching in Scoutbook. Scouts can be connected to the MBC and the requirement completions can be recorded directly in Scoutbook. </a:t>
            </a:r>
          </a:p>
          <a:p>
            <a:r>
              <a:rPr lang="en-US" dirty="0"/>
              <a:t>Some troops may have added MBCs in Scoutbook that are not on our master, approved list. We believe that these have been removed from Scoutbook when we did the upload in September. Regardless, any that still remain will be removed in February 2021 when Scoutbook starts to synchronize both MBCs and their badges from </a:t>
            </a:r>
            <a:r>
              <a:rPr lang="en-US" dirty="0" err="1"/>
              <a:t>Scoutnet</a:t>
            </a:r>
            <a:r>
              <a:rPr lang="en-US" dirty="0"/>
              <a:t>. Over the next few months we will be entering all the badges done by each MBC into </a:t>
            </a:r>
            <a:r>
              <a:rPr lang="en-US" dirty="0" err="1"/>
              <a:t>Scoutnet</a:t>
            </a:r>
            <a:r>
              <a:rPr lang="en-US" dirty="0"/>
              <a:t> so that in February the master list will be maintained in </a:t>
            </a:r>
            <a:r>
              <a:rPr lang="en-US" dirty="0" err="1"/>
              <a:t>Scoutnet</a:t>
            </a:r>
            <a:r>
              <a:rPr lang="en-US" dirty="0"/>
              <a:t>. We will take the data from there and use it to create the lists that we publish on the LEC website. </a:t>
            </a:r>
          </a:p>
          <a:p>
            <a:r>
              <a:rPr lang="en-US" dirty="0"/>
              <a:t>Next spring we will also have to create our Google Form and database to use for our online renewal from the data in </a:t>
            </a:r>
            <a:r>
              <a:rPr lang="en-US" dirty="0" err="1"/>
              <a:t>Scoutnet</a:t>
            </a:r>
            <a:r>
              <a:rPr lang="en-US" dirty="0"/>
              <a:t>.</a:t>
            </a:r>
          </a:p>
          <a:p>
            <a:endParaRPr lang="en-US" dirty="0"/>
          </a:p>
        </p:txBody>
      </p:sp>
      <p:sp>
        <p:nvSpPr>
          <p:cNvPr id="4" name="Slide Number Placeholder 3"/>
          <p:cNvSpPr>
            <a:spLocks noGrp="1"/>
          </p:cNvSpPr>
          <p:nvPr>
            <p:ph type="sldNum" sz="quarter" idx="5"/>
          </p:nvPr>
        </p:nvSpPr>
        <p:spPr/>
        <p:txBody>
          <a:bodyPr/>
          <a:lstStyle/>
          <a:p>
            <a:fld id="{34E5EB0E-B649-4AF3-A362-511A9EFF2884}" type="slidenum">
              <a:rPr lang="en-US" smtClean="0"/>
              <a:t>12</a:t>
            </a:fld>
            <a:endParaRPr lang="en-US"/>
          </a:p>
        </p:txBody>
      </p:sp>
    </p:spTree>
    <p:extLst>
      <p:ext uri="{BB962C8B-B14F-4D97-AF65-F5344CB8AC3E}">
        <p14:creationId xmlns:p14="http://schemas.microsoft.com/office/powerpoint/2010/main" val="10582948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E5EB0E-B649-4AF3-A362-511A9EFF2884}" type="slidenum">
              <a:rPr lang="en-US" smtClean="0"/>
              <a:t>13</a:t>
            </a:fld>
            <a:endParaRPr lang="en-US"/>
          </a:p>
        </p:txBody>
      </p:sp>
    </p:spTree>
    <p:extLst>
      <p:ext uri="{BB962C8B-B14F-4D97-AF65-F5344CB8AC3E}">
        <p14:creationId xmlns:p14="http://schemas.microsoft.com/office/powerpoint/2010/main" val="23179561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list of all the contacts in the Scouts BSA Division for the advancement team.</a:t>
            </a:r>
          </a:p>
        </p:txBody>
      </p:sp>
      <p:sp>
        <p:nvSpPr>
          <p:cNvPr id="4" name="Slide Number Placeholder 3"/>
          <p:cNvSpPr>
            <a:spLocks noGrp="1"/>
          </p:cNvSpPr>
          <p:nvPr>
            <p:ph type="sldNum" sz="quarter" idx="5"/>
          </p:nvPr>
        </p:nvSpPr>
        <p:spPr/>
        <p:txBody>
          <a:bodyPr/>
          <a:lstStyle/>
          <a:p>
            <a:fld id="{34E5EB0E-B649-4AF3-A362-511A9EFF2884}" type="slidenum">
              <a:rPr lang="en-US" smtClean="0"/>
              <a:t>14</a:t>
            </a:fld>
            <a:endParaRPr lang="en-US"/>
          </a:p>
        </p:txBody>
      </p:sp>
    </p:spTree>
    <p:extLst>
      <p:ext uri="{BB962C8B-B14F-4D97-AF65-F5344CB8AC3E}">
        <p14:creationId xmlns:p14="http://schemas.microsoft.com/office/powerpoint/2010/main" val="16797022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have listed the contacts for the Cub Scout and Young Adult divisions along with who to contact to find NOVA and </a:t>
            </a:r>
            <a:r>
              <a:rPr lang="en-US" dirty="0" err="1"/>
              <a:t>SuperNOVA</a:t>
            </a:r>
            <a:r>
              <a:rPr lang="en-US" dirty="0"/>
              <a:t> counselors and mentors.</a:t>
            </a:r>
          </a:p>
        </p:txBody>
      </p:sp>
      <p:sp>
        <p:nvSpPr>
          <p:cNvPr id="4" name="Slide Number Placeholder 3"/>
          <p:cNvSpPr>
            <a:spLocks noGrp="1"/>
          </p:cNvSpPr>
          <p:nvPr>
            <p:ph type="sldNum" sz="quarter" idx="5"/>
          </p:nvPr>
        </p:nvSpPr>
        <p:spPr/>
        <p:txBody>
          <a:bodyPr/>
          <a:lstStyle/>
          <a:p>
            <a:fld id="{34E5EB0E-B649-4AF3-A362-511A9EFF2884}" type="slidenum">
              <a:rPr lang="en-US" smtClean="0"/>
              <a:t>15</a:t>
            </a:fld>
            <a:endParaRPr lang="en-US"/>
          </a:p>
        </p:txBody>
      </p:sp>
    </p:spTree>
    <p:extLst>
      <p:ext uri="{BB962C8B-B14F-4D97-AF65-F5344CB8AC3E}">
        <p14:creationId xmlns:p14="http://schemas.microsoft.com/office/powerpoint/2010/main" val="1151377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12121"/>
                </a:solidFill>
                <a:effectLst/>
                <a:latin typeface="Roboto"/>
              </a:rPr>
              <a:t>During this pandemic period, parents and other adults in the Cub Scout’s family may sign off on Webelos and Arrow of Light requirements. We strongly encourage that parents use the Scouting App or Scoutbook to record completion of their child’s requirements. We will continue to monitor the situation and communicate when this temporary measure expires and there is a return to the standard rules for Cub Scout advancement.</a:t>
            </a:r>
          </a:p>
          <a:p>
            <a:endParaRPr lang="en-US" b="0" i="0" dirty="0">
              <a:solidFill>
                <a:srgbClr val="212121"/>
              </a:solidFill>
              <a:effectLst/>
              <a:latin typeface="Roboto"/>
            </a:endParaRPr>
          </a:p>
          <a:p>
            <a:r>
              <a:rPr lang="en-US" b="0" i="0" dirty="0">
                <a:solidFill>
                  <a:srgbClr val="212121"/>
                </a:solidFill>
                <a:effectLst/>
                <a:latin typeface="Roboto"/>
              </a:rPr>
              <a:t>Cub Scouts may continue to work on their current den’s advancement.  During this pandemic period, it is at the discretion of the den to decide the best course of action for how long to extend continuation of advancement.  We want to ensure that the pandemic does not create an obstacle to youth advancement, that Cub Scouts families continue to have a positive experience, and that the standard for Cub Scout Advancement continues to be “Do Your Best.”  We will continue to monitor the situation and communicate when this temporary measure expires and there is a return to the standard rules for Cub Scout advancement.</a:t>
            </a:r>
          </a:p>
          <a:p>
            <a:endParaRPr lang="en-US" b="0" i="0" dirty="0">
              <a:solidFill>
                <a:srgbClr val="212121"/>
              </a:solidFill>
              <a:effectLst/>
              <a:latin typeface="Roboto"/>
            </a:endParaRPr>
          </a:p>
          <a:p>
            <a:pPr algn="l"/>
            <a:r>
              <a:rPr lang="en-US" b="0" i="0" dirty="0">
                <a:solidFill>
                  <a:srgbClr val="212121"/>
                </a:solidFill>
                <a:effectLst/>
                <a:latin typeface="Roboto"/>
              </a:rPr>
              <a:t>Two things to keep in mind, the standard of completion for Cub Scout advancement is “Do Your Best,” so given the circumstances, we want to look at the purpose behind the requirements. Remember that doing nothing is never doing your best. </a:t>
            </a:r>
          </a:p>
          <a:p>
            <a:pPr algn="l"/>
            <a:endParaRPr lang="en-US" b="0" i="0" dirty="0">
              <a:solidFill>
                <a:srgbClr val="212121"/>
              </a:solidFill>
              <a:effectLst/>
              <a:latin typeface="Roboto"/>
            </a:endParaRPr>
          </a:p>
          <a:p>
            <a:pPr algn="l"/>
            <a:r>
              <a:rPr lang="en-US" b="0" i="0" dirty="0">
                <a:solidFill>
                  <a:srgbClr val="212121"/>
                </a:solidFill>
                <a:effectLst/>
                <a:latin typeface="Roboto"/>
              </a:rPr>
              <a:t>Dens can visit a virtual troop meeting to see the patrol method and youth leadership in action. Since the den cannot attend a troop campout or outing, the idea is for the den to function as a patrol while attending the virtual troop meeting. During this time, a virtual den meeting where the den functions as a patrol can be done. Elect a patrol leader, pick a patrol name, play a virtual game together as a patrol. Plenty of opportunities to Do Your Best to meet the intention of the requirement. Remember to maintain all youth protection standards online.</a:t>
            </a:r>
          </a:p>
          <a:p>
            <a:endParaRPr lang="en-US" dirty="0"/>
          </a:p>
        </p:txBody>
      </p:sp>
      <p:sp>
        <p:nvSpPr>
          <p:cNvPr id="4" name="Slide Number Placeholder 3"/>
          <p:cNvSpPr>
            <a:spLocks noGrp="1"/>
          </p:cNvSpPr>
          <p:nvPr>
            <p:ph type="sldNum" sz="quarter" idx="5"/>
          </p:nvPr>
        </p:nvSpPr>
        <p:spPr/>
        <p:txBody>
          <a:bodyPr/>
          <a:lstStyle/>
          <a:p>
            <a:fld id="{34E5EB0E-B649-4AF3-A362-511A9EFF2884}" type="slidenum">
              <a:rPr lang="en-US" smtClean="0"/>
              <a:t>4</a:t>
            </a:fld>
            <a:endParaRPr lang="en-US"/>
          </a:p>
        </p:txBody>
      </p:sp>
    </p:spTree>
    <p:extLst>
      <p:ext uri="{BB962C8B-B14F-4D97-AF65-F5344CB8AC3E}">
        <p14:creationId xmlns:p14="http://schemas.microsoft.com/office/powerpoint/2010/main" val="1589968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00000"/>
                </a:solidFill>
                <a:effectLst/>
                <a:latin typeface="Roboto"/>
              </a:rPr>
              <a:t>Swimming remains a major health and safety concern and cannot be abandoned by Scouts BSA. With that in mind, the Swimming rank requirements for Second Class (5b) and First Class (6a) may be deferred until each Scout’s next rank, as necessary (through Life, but not Eagle).</a:t>
            </a:r>
          </a:p>
          <a:p>
            <a:pPr algn="l"/>
            <a:endParaRPr lang="en-US" b="0" i="0" dirty="0">
              <a:solidFill>
                <a:srgbClr val="000000"/>
              </a:solidFill>
              <a:effectLst/>
              <a:latin typeface="Roboto"/>
            </a:endParaRPr>
          </a:p>
          <a:p>
            <a:pPr algn="l"/>
            <a:r>
              <a:rPr lang="en-US" b="0" i="0" dirty="0">
                <a:solidFill>
                  <a:srgbClr val="000000"/>
                </a:solidFill>
                <a:effectLst/>
                <a:latin typeface="Roboto"/>
              </a:rPr>
              <a:t>Second Class requirement (5b) Demonstrate your ability to pass the BSA beginner test: Jump feet first into water over your head in depth, level off and swim 25 feet on the surface, stop, turn sharply, resume swimming, then return to your starting place.</a:t>
            </a:r>
          </a:p>
          <a:p>
            <a:pPr algn="l"/>
            <a:endParaRPr lang="en-US" b="0" i="0" dirty="0">
              <a:solidFill>
                <a:srgbClr val="000000"/>
              </a:solidFill>
              <a:effectLst/>
              <a:latin typeface="Roboto"/>
            </a:endParaRPr>
          </a:p>
          <a:p>
            <a:pPr algn="l"/>
            <a:r>
              <a:rPr lang="en-US" b="0" i="0" dirty="0">
                <a:solidFill>
                  <a:srgbClr val="000000"/>
                </a:solidFill>
                <a:effectLst/>
                <a:latin typeface="Roboto"/>
              </a:rPr>
              <a:t>First Class requirement (6a) Successfully complete the BSA swimmer test.</a:t>
            </a:r>
          </a:p>
          <a:p>
            <a:pPr algn="l"/>
            <a:r>
              <a:rPr lang="en-US" b="0" i="0" dirty="0">
                <a:solidFill>
                  <a:srgbClr val="000000"/>
                </a:solidFill>
                <a:effectLst/>
                <a:latin typeface="Roboto"/>
              </a:rPr>
              <a:t>This temporary deferment will allow Scouts to advance in rank up to, and including Life Scout, but not beyond. All other rank requirements must still be earned to advance. When conditions warrant and upon direction from the National Council, these requirements will be reinstated with 30 days’ notice to our Scouting family via Workplace, Bryan on Scouting, Scouting Wire, social media, and any other means determined appropriate.</a:t>
            </a:r>
          </a:p>
          <a:p>
            <a:pPr algn="l"/>
            <a:endParaRPr lang="en-US" b="0" i="0" dirty="0">
              <a:solidFill>
                <a:srgbClr val="000000"/>
              </a:solidFill>
              <a:effectLst/>
              <a:latin typeface="Roboto"/>
            </a:endParaRPr>
          </a:p>
          <a:p>
            <a:pPr algn="l"/>
            <a:r>
              <a:rPr lang="en-US" b="0" i="0" dirty="0">
                <a:solidFill>
                  <a:srgbClr val="000000"/>
                </a:solidFill>
                <a:effectLst/>
                <a:latin typeface="Roboto"/>
              </a:rPr>
              <a:t>For clarity, the following swimming requirements can be completed on dry land and are not a hindrance to advancing:</a:t>
            </a:r>
          </a:p>
          <a:p>
            <a:pPr algn="l"/>
            <a:r>
              <a:rPr lang="en-US" b="0" i="0" dirty="0">
                <a:solidFill>
                  <a:srgbClr val="000000"/>
                </a:solidFill>
                <a:effectLst/>
                <a:latin typeface="Roboto"/>
              </a:rPr>
              <a:t>Second Class requirement (5c) Demonstrate water rescue methods by reaching with your arm or leg, by reaching with a suitable object, and by throwing lines and objects.</a:t>
            </a:r>
            <a:br>
              <a:rPr lang="en-US" b="0" i="0" dirty="0">
                <a:solidFill>
                  <a:srgbClr val="000000"/>
                </a:solidFill>
                <a:effectLst/>
                <a:latin typeface="Roboto"/>
              </a:rPr>
            </a:br>
            <a:r>
              <a:rPr lang="en-US" b="0" i="0" dirty="0">
                <a:solidFill>
                  <a:srgbClr val="000000"/>
                </a:solidFill>
                <a:effectLst/>
                <a:latin typeface="Roboto"/>
              </a:rPr>
              <a:t>First Class requirement (6e) With a helper and a practice victim, show a line rescue both as tender and as rescuer. (The practice victim should be approximately 30 feet from shore in deep water.)</a:t>
            </a:r>
          </a:p>
          <a:p>
            <a:endParaRPr lang="en-US" dirty="0"/>
          </a:p>
        </p:txBody>
      </p:sp>
      <p:sp>
        <p:nvSpPr>
          <p:cNvPr id="4" name="Slide Number Placeholder 3"/>
          <p:cNvSpPr>
            <a:spLocks noGrp="1"/>
          </p:cNvSpPr>
          <p:nvPr>
            <p:ph type="sldNum" sz="quarter" idx="5"/>
          </p:nvPr>
        </p:nvSpPr>
        <p:spPr/>
        <p:txBody>
          <a:bodyPr/>
          <a:lstStyle/>
          <a:p>
            <a:fld id="{34E5EB0E-B649-4AF3-A362-511A9EFF2884}" type="slidenum">
              <a:rPr lang="en-US" smtClean="0"/>
              <a:t>5</a:t>
            </a:fld>
            <a:endParaRPr lang="en-US"/>
          </a:p>
        </p:txBody>
      </p:sp>
    </p:spTree>
    <p:extLst>
      <p:ext uri="{BB962C8B-B14F-4D97-AF65-F5344CB8AC3E}">
        <p14:creationId xmlns:p14="http://schemas.microsoft.com/office/powerpoint/2010/main" val="22149890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Roboto"/>
              </a:rPr>
              <a:t>Although this requirement adds “Scout fun” to a camping experience, it will be temporarily suspended as a requirement  to earn this badge. All other Camping merit badge requirements must still be completed to earn this badge. Upon direction from the National Council, requirement 9b will be reinstated with 30 days’ notice to our Scouting community through national channels.</a:t>
            </a:r>
            <a:endParaRPr lang="en-US" dirty="0"/>
          </a:p>
        </p:txBody>
      </p:sp>
      <p:sp>
        <p:nvSpPr>
          <p:cNvPr id="4" name="Slide Number Placeholder 3"/>
          <p:cNvSpPr>
            <a:spLocks noGrp="1"/>
          </p:cNvSpPr>
          <p:nvPr>
            <p:ph type="sldNum" sz="quarter" idx="5"/>
          </p:nvPr>
        </p:nvSpPr>
        <p:spPr/>
        <p:txBody>
          <a:bodyPr/>
          <a:lstStyle/>
          <a:p>
            <a:fld id="{34E5EB0E-B649-4AF3-A362-511A9EFF2884}" type="slidenum">
              <a:rPr lang="en-US" smtClean="0"/>
              <a:t>6</a:t>
            </a:fld>
            <a:endParaRPr lang="en-US"/>
          </a:p>
        </p:txBody>
      </p:sp>
    </p:spTree>
    <p:extLst>
      <p:ext uri="{BB962C8B-B14F-4D97-AF65-F5344CB8AC3E}">
        <p14:creationId xmlns:p14="http://schemas.microsoft.com/office/powerpoint/2010/main" val="1362665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Roboto"/>
              </a:rPr>
              <a:t>Yes, registered merit badge counselors or Nova counselors/Supernova mentors may work with youth using digital platforms, ensuring that all youth protection measures noted in the </a:t>
            </a:r>
            <a:r>
              <a:rPr lang="en-US" b="0" i="0" u="none" strike="noStrike" dirty="0">
                <a:solidFill>
                  <a:srgbClr val="006CFF"/>
                </a:solidFill>
                <a:effectLst/>
                <a:latin typeface="Roboto"/>
                <a:hlinkClick r:id="rId3"/>
              </a:rPr>
              <a:t>Guide to Safe Scouting</a:t>
            </a:r>
            <a:r>
              <a:rPr lang="en-US" b="0" i="0" dirty="0">
                <a:solidFill>
                  <a:srgbClr val="000000"/>
                </a:solidFill>
                <a:effectLst/>
                <a:latin typeface="Roboto"/>
              </a:rPr>
              <a:t> and </a:t>
            </a:r>
            <a:r>
              <a:rPr lang="en-US" b="0" i="0" u="none" strike="noStrike" dirty="0">
                <a:solidFill>
                  <a:srgbClr val="006CFF"/>
                </a:solidFill>
                <a:effectLst/>
                <a:latin typeface="Roboto"/>
                <a:hlinkClick r:id="rId4"/>
              </a:rPr>
              <a:t>BSA’s social media guidelines</a:t>
            </a:r>
            <a:r>
              <a:rPr lang="en-US" b="0" i="0" dirty="0">
                <a:solidFill>
                  <a:srgbClr val="000000"/>
                </a:solidFill>
                <a:effectLst/>
                <a:latin typeface="Roboto"/>
              </a:rPr>
              <a:t> are in place. In addition to youth protection, the advancement guidelines in </a:t>
            </a:r>
            <a:r>
              <a:rPr lang="en-US" b="0" i="0" u="none" strike="noStrike" dirty="0">
                <a:solidFill>
                  <a:srgbClr val="006CFF"/>
                </a:solidFill>
                <a:effectLst/>
                <a:latin typeface="Roboto"/>
                <a:hlinkClick r:id="rId5"/>
              </a:rPr>
              <a:t>Guide to Advancement (GTA) Section 7</a:t>
            </a:r>
            <a:r>
              <a:rPr lang="en-US" b="0" i="0" dirty="0">
                <a:solidFill>
                  <a:srgbClr val="000000"/>
                </a:solidFill>
                <a:effectLst/>
                <a:latin typeface="Roboto"/>
              </a:rPr>
              <a:t> are required.</a:t>
            </a:r>
          </a:p>
          <a:p>
            <a:r>
              <a:rPr lang="en-US" b="0" i="0" dirty="0">
                <a:solidFill>
                  <a:srgbClr val="000000"/>
                </a:solidFill>
                <a:effectLst/>
                <a:latin typeface="Roboto"/>
              </a:rPr>
              <a:t>Merit badge counselors should follow the guidelines in the Guide to Advancement 7.0.3.2 and ensure you are adhering to all youth protection requirements and online communications guidelines. It is acceptable—and sometimes preferable—for merit badges to be taught in group settings, including online instruction. We currently allow group instruction at camp and merit badge midways, fairs, clinics, or similar events. These can be efficient methods, and interactive group discussions can support learning. Gathering a group online can also be beneficial. Guest experts and speakers that assist registered and approved counselors may be more willing to speak to a larger online audience. Slide shows, skits, demonstrations, panels, and various other techniques can also be employed, but as any teacher can attest, not everyone will learn all the material. Therefore, the standards we use to verify that each Scout has fulfilled requirements must not be relaxed. Merit badge counselors must be sure that each Scout has individually gained the knowledge intended. When accomplished, counselors can easily sign off requirements via Scoutbook.</a:t>
            </a:r>
          </a:p>
          <a:p>
            <a:endParaRPr lang="en-US" b="0" i="0" dirty="0">
              <a:solidFill>
                <a:srgbClr val="000000"/>
              </a:solidFill>
              <a:effectLst/>
              <a:latin typeface="Roboto"/>
            </a:endParaRPr>
          </a:p>
          <a:p>
            <a:r>
              <a:rPr lang="en-US" b="0" i="0" dirty="0">
                <a:solidFill>
                  <a:srgbClr val="000000"/>
                </a:solidFill>
                <a:effectLst/>
                <a:latin typeface="Roboto"/>
              </a:rPr>
              <a:t>The published guidelines for the methodology of the merit badge program and the role of the merit badge counselor is found in the </a:t>
            </a:r>
            <a:r>
              <a:rPr lang="en-US" b="0" i="0" u="none" strike="noStrike" dirty="0">
                <a:solidFill>
                  <a:srgbClr val="006CFF"/>
                </a:solidFill>
                <a:effectLst/>
                <a:latin typeface="Roboto"/>
                <a:hlinkClick r:id="rId6"/>
              </a:rPr>
              <a:t>Guide to Advancement</a:t>
            </a:r>
            <a:r>
              <a:rPr lang="en-US" b="0" i="0" dirty="0">
                <a:solidFill>
                  <a:srgbClr val="000000"/>
                </a:solidFill>
                <a:effectLst/>
                <a:latin typeface="Roboto"/>
              </a:rPr>
              <a:t>, Section 7.0.0.0. It is important to remember that leaders and merit badge counselors must not make additions or deletions to requirements. The Scout is expected to meet the requirements as stated; however, in some cases, virtual “visits” may fulfill the intent of a requirement. When the requirement’s intent cannot be reached virtually, the requirements cannot be completed, and the Scout must wait to complete that badge/requirement. Merit badge counselors signing off on requirements must determine to the best of their ability if the Scout has demonstrated the intended outcome.</a:t>
            </a:r>
            <a:br>
              <a:rPr lang="en-US" dirty="0"/>
            </a:br>
            <a:r>
              <a:rPr lang="en-US" b="0" i="0" dirty="0">
                <a:solidFill>
                  <a:srgbClr val="000000"/>
                </a:solidFill>
                <a:effectLst/>
                <a:latin typeface="Roboto"/>
              </a:rPr>
              <a:t>All existing youth protection policies and digital safety guidelines must be followed.</a:t>
            </a:r>
          </a:p>
          <a:p>
            <a:endParaRPr lang="en-US" b="0" i="0" dirty="0">
              <a:solidFill>
                <a:srgbClr val="000000"/>
              </a:solidFill>
              <a:effectLst/>
              <a:latin typeface="Roboto"/>
            </a:endParaRPr>
          </a:p>
          <a:p>
            <a:r>
              <a:rPr lang="en-US" b="0" i="0" dirty="0">
                <a:solidFill>
                  <a:srgbClr val="000000"/>
                </a:solidFill>
                <a:effectLst/>
                <a:latin typeface="Roboto"/>
              </a:rPr>
              <a:t>Since the introduction of Scoutbook, the BSA has offered Scouts two ways of recording merit badge requirement completion: The Blue Card and Scoutbook. Both remain authorized methods to record merit badge work. Scoutbook is a part of the BSA Internet Advancement system, which means that entering an advancement record in Scoutbook is the same as entering it in Internet Advancement. Anyone with a BSA member ID automatically has access to a Scoutbook account through their </a:t>
            </a:r>
            <a:r>
              <a:rPr lang="en-US" b="0" i="0" dirty="0" err="1">
                <a:solidFill>
                  <a:srgbClr val="000000"/>
                </a:solidFill>
                <a:effectLst/>
                <a:latin typeface="Roboto"/>
              </a:rPr>
              <a:t>my.scouting</a:t>
            </a:r>
            <a:r>
              <a:rPr lang="en-US" b="0" i="0" dirty="0">
                <a:solidFill>
                  <a:srgbClr val="000000"/>
                </a:solidFill>
                <a:effectLst/>
                <a:latin typeface="Roboto"/>
              </a:rPr>
              <a:t> account.</a:t>
            </a:r>
          </a:p>
          <a:p>
            <a:endParaRPr lang="en-US" b="0" i="0" dirty="0">
              <a:solidFill>
                <a:srgbClr val="000000"/>
              </a:solidFill>
              <a:effectLst/>
              <a:latin typeface="Roboto"/>
            </a:endParaRPr>
          </a:p>
          <a:p>
            <a:r>
              <a:rPr lang="en-US" b="0" i="0" dirty="0">
                <a:solidFill>
                  <a:srgbClr val="000000"/>
                </a:solidFill>
                <a:effectLst/>
                <a:latin typeface="Roboto"/>
              </a:rPr>
              <a:t>If youth are registered and in good standing, a disruption from COVID-19 virus can be the “noteworthy circumstance” that prevents participation. This policy has been in place for many years and is explained </a:t>
            </a:r>
            <a:r>
              <a:rPr lang="en-US" b="0" i="0" u="none" strike="noStrike" dirty="0">
                <a:solidFill>
                  <a:srgbClr val="006CFF"/>
                </a:solidFill>
                <a:effectLst/>
                <a:latin typeface="Roboto"/>
                <a:hlinkClick r:id="rId7"/>
              </a:rPr>
              <a:t>in GTA Topic 4.2.3.1</a:t>
            </a:r>
            <a:r>
              <a:rPr lang="en-US" b="0" i="0" dirty="0">
                <a:solidFill>
                  <a:srgbClr val="000000"/>
                </a:solidFill>
                <a:effectLst/>
                <a:latin typeface="Roboto"/>
              </a:rPr>
              <a:t>.</a:t>
            </a:r>
          </a:p>
          <a:p>
            <a:endParaRPr lang="en-US" b="0" i="0" dirty="0">
              <a:solidFill>
                <a:srgbClr val="000000"/>
              </a:solidFill>
              <a:effectLst/>
              <a:latin typeface="Roboto"/>
            </a:endParaRPr>
          </a:p>
          <a:p>
            <a:r>
              <a:rPr lang="en-US" b="0" i="0" dirty="0">
                <a:solidFill>
                  <a:srgbClr val="000000"/>
                </a:solidFill>
                <a:effectLst/>
                <a:latin typeface="Roboto"/>
              </a:rPr>
              <a:t>If youth are registered and unable to meet the expectations of their positions because of COVID-19 disruptions, then units may need to waive or rethink the expectations. Just as youth must not be held to </a:t>
            </a:r>
            <a:r>
              <a:rPr lang="en-US" b="0" i="1" dirty="0">
                <a:solidFill>
                  <a:srgbClr val="000000"/>
                </a:solidFill>
                <a:effectLst/>
                <a:latin typeface="Roboto"/>
              </a:rPr>
              <a:t>unestablished</a:t>
            </a:r>
            <a:r>
              <a:rPr lang="en-US" b="0" i="0" dirty="0">
                <a:solidFill>
                  <a:srgbClr val="000000"/>
                </a:solidFill>
                <a:effectLst/>
                <a:latin typeface="Roboto"/>
              </a:rPr>
              <a:t> expectations, they must not be held to expectations that are impossible to fulfill. See </a:t>
            </a:r>
            <a:r>
              <a:rPr lang="en-US" b="0" i="0" u="none" strike="noStrike" dirty="0">
                <a:solidFill>
                  <a:srgbClr val="006CFF"/>
                </a:solidFill>
                <a:effectLst/>
                <a:latin typeface="Roboto"/>
                <a:hlinkClick r:id="rId8"/>
              </a:rPr>
              <a:t>GTA Topic 4.2.3.4, “Positions of Responsibility,”</a:t>
            </a:r>
            <a:r>
              <a:rPr lang="en-US" b="0" i="0" dirty="0">
                <a:solidFill>
                  <a:srgbClr val="000000"/>
                </a:solidFill>
                <a:effectLst/>
                <a:latin typeface="Roboto"/>
              </a:rPr>
              <a:t> with its six subtopics.</a:t>
            </a:r>
          </a:p>
          <a:p>
            <a:endParaRPr lang="en-US" b="0" i="0" dirty="0">
              <a:solidFill>
                <a:srgbClr val="000000"/>
              </a:solidFill>
              <a:effectLst/>
              <a:latin typeface="Roboto"/>
            </a:endParaRPr>
          </a:p>
          <a:p>
            <a:endParaRPr lang="en-US" b="0" i="0" dirty="0">
              <a:solidFill>
                <a:srgbClr val="000000"/>
              </a:solidFill>
              <a:effectLst/>
              <a:latin typeface="Roboto"/>
            </a:endParaRPr>
          </a:p>
          <a:p>
            <a:endParaRPr lang="en-US" dirty="0"/>
          </a:p>
        </p:txBody>
      </p:sp>
      <p:sp>
        <p:nvSpPr>
          <p:cNvPr id="4" name="Slide Number Placeholder 3"/>
          <p:cNvSpPr>
            <a:spLocks noGrp="1"/>
          </p:cNvSpPr>
          <p:nvPr>
            <p:ph type="sldNum" sz="quarter" idx="5"/>
          </p:nvPr>
        </p:nvSpPr>
        <p:spPr/>
        <p:txBody>
          <a:bodyPr/>
          <a:lstStyle/>
          <a:p>
            <a:fld id="{34E5EB0E-B649-4AF3-A362-511A9EFF2884}" type="slidenum">
              <a:rPr lang="en-US" smtClean="0"/>
              <a:t>7</a:t>
            </a:fld>
            <a:endParaRPr lang="en-US"/>
          </a:p>
        </p:txBody>
      </p:sp>
    </p:spTree>
    <p:extLst>
      <p:ext uri="{BB962C8B-B14F-4D97-AF65-F5344CB8AC3E}">
        <p14:creationId xmlns:p14="http://schemas.microsoft.com/office/powerpoint/2010/main" val="1420826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Roboto"/>
              </a:rPr>
              <a:t>We have implemented temporary changes to allow Scouts to complete rank requirements by video conferencing through December 31, 2020. This deadline will be re-evaluated as needed.</a:t>
            </a:r>
            <a:br>
              <a:rPr lang="en-US" dirty="0"/>
            </a:br>
            <a:r>
              <a:rPr lang="en-US" b="0" i="0" dirty="0">
                <a:solidFill>
                  <a:srgbClr val="000000"/>
                </a:solidFill>
                <a:effectLst/>
                <a:latin typeface="Roboto"/>
              </a:rPr>
              <a:t>The goal when using video conferencing must be to preserve the ideals and intent of each requirement as best as possible. Scoutmasters or their designee(s) should remain mindful of the Methods of Scouting, such as the Patrol Method, before implementing the modified requirements listed below. Some advancement activities can be completed by video conferencing but not all. For example, virtual visits to a city council meeting, national historic landmarks, museums, and art galleries may be acceptable, but swimming, rifle shooting, and motorboating merit badges cannot be completed virtually.</a:t>
            </a:r>
            <a:br>
              <a:rPr lang="en-US" dirty="0"/>
            </a:br>
            <a:r>
              <a:rPr lang="en-US" b="0" i="0" dirty="0">
                <a:solidFill>
                  <a:srgbClr val="000000"/>
                </a:solidFill>
                <a:effectLst/>
                <a:latin typeface="Roboto"/>
              </a:rPr>
              <a:t>Even when using video conferencing, all virtual campouts and activities should consist of as many elements found on a normal outdoor campout or activity as possible. The most significant difference is that patrol or troop members are not all in the same location. All existing youth protection policies and digital safety guidelines must be followed.</a:t>
            </a:r>
            <a:br>
              <a:rPr lang="en-US" dirty="0"/>
            </a:br>
            <a:r>
              <a:rPr lang="en-US" b="1" i="0" dirty="0">
                <a:solidFill>
                  <a:srgbClr val="000000"/>
                </a:solidFill>
                <a:effectLst/>
                <a:latin typeface="Roboto"/>
              </a:rPr>
              <a:t>Tenderfoot rank requirements</a:t>
            </a:r>
            <a:br>
              <a:rPr lang="en-US" dirty="0"/>
            </a:br>
            <a:r>
              <a:rPr lang="en-US" b="0" i="0" dirty="0">
                <a:solidFill>
                  <a:srgbClr val="000000"/>
                </a:solidFill>
                <a:effectLst/>
                <a:latin typeface="Roboto"/>
              </a:rPr>
              <a:t>1b. – Virtual patrol or troop campouts via video conferencing will be permitted.</a:t>
            </a:r>
            <a:br>
              <a:rPr lang="en-US" dirty="0"/>
            </a:br>
            <a:r>
              <a:rPr lang="en-US" b="0" i="0" dirty="0">
                <a:solidFill>
                  <a:srgbClr val="000000"/>
                </a:solidFill>
                <a:effectLst/>
                <a:latin typeface="Roboto"/>
              </a:rPr>
              <a:t>2a. – During the same day as your virtual patrol or troop campout, assist in preparing one meal with the help of those with whom you live. Tell your patrol or troop why it was important for each person to share in meal preparation and cleanup.</a:t>
            </a:r>
            <a:br>
              <a:rPr lang="en-US" dirty="0"/>
            </a:br>
            <a:r>
              <a:rPr lang="en-US" b="0" i="0" dirty="0">
                <a:solidFill>
                  <a:srgbClr val="000000"/>
                </a:solidFill>
                <a:effectLst/>
                <a:latin typeface="Roboto"/>
              </a:rPr>
              <a:t>2b. – During the same day as your virtual campout, demonstrate the appropriate method of safely cleaning items used to prepare, serve and eat a meal.</a:t>
            </a:r>
            <a:br>
              <a:rPr lang="en-US" dirty="0"/>
            </a:br>
            <a:r>
              <a:rPr lang="en-US" b="0" i="0" dirty="0">
                <a:solidFill>
                  <a:srgbClr val="000000"/>
                </a:solidFill>
                <a:effectLst/>
                <a:latin typeface="Roboto"/>
              </a:rPr>
              <a:t>5a. – Explain the importance of the buddy system as it relates to your personal safety on outings and in your neighborhood. Verbally commit to following the buddy system on your next troop or patrol outing.</a:t>
            </a:r>
            <a:br>
              <a:rPr lang="en-US" dirty="0"/>
            </a:br>
            <a:r>
              <a:rPr lang="en-US" b="0" i="0" dirty="0">
                <a:solidFill>
                  <a:srgbClr val="000000"/>
                </a:solidFill>
                <a:effectLst/>
                <a:latin typeface="Roboto"/>
              </a:rPr>
              <a:t>7a. – Tell how to display, raise, lower, and fold the U.S. flag.</a:t>
            </a:r>
            <a:br>
              <a:rPr lang="en-US" dirty="0"/>
            </a:br>
            <a:r>
              <a:rPr lang="en-US" b="1" i="0" dirty="0">
                <a:solidFill>
                  <a:srgbClr val="000000"/>
                </a:solidFill>
                <a:effectLst/>
                <a:latin typeface="Roboto"/>
              </a:rPr>
              <a:t>Second Class rank requirements:</a:t>
            </a:r>
            <a:br>
              <a:rPr lang="en-US" dirty="0"/>
            </a:br>
            <a:r>
              <a:rPr lang="en-US" b="0" i="0" dirty="0">
                <a:solidFill>
                  <a:srgbClr val="000000"/>
                </a:solidFill>
                <a:effectLst/>
                <a:latin typeface="Roboto"/>
              </a:rPr>
              <a:t>1a &amp; 1c. – Virtual patrol or troop activities via video conferencing will be permitted. </a:t>
            </a:r>
            <a:br>
              <a:rPr lang="en-US" dirty="0"/>
            </a:br>
            <a:r>
              <a:rPr lang="en-US" b="0" i="0" dirty="0">
                <a:solidFill>
                  <a:srgbClr val="000000"/>
                </a:solidFill>
                <a:effectLst/>
                <a:latin typeface="Roboto"/>
              </a:rPr>
              <a:t>3b. – Using a compass and map together, </a:t>
            </a:r>
            <a:r>
              <a:rPr lang="en-US" b="1" i="0" dirty="0">
                <a:solidFill>
                  <a:srgbClr val="000000"/>
                </a:solidFill>
                <a:effectLst/>
                <a:latin typeface="Roboto"/>
              </a:rPr>
              <a:t>plan</a:t>
            </a:r>
            <a:r>
              <a:rPr lang="en-US" b="0" i="0" dirty="0">
                <a:solidFill>
                  <a:srgbClr val="000000"/>
                </a:solidFill>
                <a:effectLst/>
                <a:latin typeface="Roboto"/>
              </a:rPr>
              <a:t> a 5-mile hike approved by your adult leader.</a:t>
            </a:r>
            <a:br>
              <a:rPr lang="en-US" dirty="0"/>
            </a:br>
            <a:r>
              <a:rPr lang="en-US" b="0" i="0" dirty="0">
                <a:solidFill>
                  <a:srgbClr val="000000"/>
                </a:solidFill>
                <a:effectLst/>
                <a:latin typeface="Roboto"/>
              </a:rPr>
              <a:t>4. – Evidence of wild animals can be demonstrated with information or photos of your local area found online.</a:t>
            </a:r>
            <a:br>
              <a:rPr lang="en-US" dirty="0"/>
            </a:br>
            <a:r>
              <a:rPr lang="en-US" b="0" i="0" dirty="0">
                <a:solidFill>
                  <a:srgbClr val="000000"/>
                </a:solidFill>
                <a:effectLst/>
                <a:latin typeface="Roboto"/>
              </a:rPr>
              <a:t>5c. – May be completed virtually via video conferencing on dry land.</a:t>
            </a:r>
            <a:br>
              <a:rPr lang="en-US" dirty="0"/>
            </a:br>
            <a:r>
              <a:rPr lang="en-US" b="0" i="0" dirty="0">
                <a:solidFill>
                  <a:srgbClr val="000000"/>
                </a:solidFill>
                <a:effectLst/>
                <a:latin typeface="Roboto"/>
              </a:rPr>
              <a:t>7c. – Learn about the dangers of using drugs, alcohol and tobacco and other practices that could be harmful to your health. Discuss what you learned with your family and explain the dangers of substance addictions. Report to your Scoutmaster or other adult leader in your troop about which parts of the Scout Oath and Scout Law relate to what you learned.</a:t>
            </a:r>
            <a:br>
              <a:rPr lang="en-US" dirty="0"/>
            </a:br>
            <a:r>
              <a:rPr lang="en-US" b="0" i="0" dirty="0">
                <a:solidFill>
                  <a:srgbClr val="000000"/>
                </a:solidFill>
                <a:effectLst/>
                <a:latin typeface="Roboto"/>
              </a:rPr>
              <a:t>8a. – May be completed virtually using video conferencing.</a:t>
            </a:r>
            <a:br>
              <a:rPr lang="en-US" dirty="0"/>
            </a:br>
            <a:r>
              <a:rPr lang="en-US" b="0" i="0" dirty="0">
                <a:solidFill>
                  <a:srgbClr val="000000"/>
                </a:solidFill>
                <a:effectLst/>
                <a:latin typeface="Roboto"/>
              </a:rPr>
              <a:t>8d. – May be completed by comparing costs at three (3) online sites or locations.</a:t>
            </a:r>
            <a:br>
              <a:rPr lang="en-US" dirty="0"/>
            </a:br>
            <a:r>
              <a:rPr lang="en-US" b="1" i="0" dirty="0">
                <a:solidFill>
                  <a:srgbClr val="000000"/>
                </a:solidFill>
                <a:effectLst/>
                <a:latin typeface="Roboto"/>
              </a:rPr>
              <a:t>First Class rank requirements:</a:t>
            </a:r>
            <a:br>
              <a:rPr lang="en-US" dirty="0"/>
            </a:br>
            <a:r>
              <a:rPr lang="en-US" b="0" i="0" dirty="0">
                <a:solidFill>
                  <a:srgbClr val="000000"/>
                </a:solidFill>
                <a:effectLst/>
                <a:latin typeface="Roboto"/>
              </a:rPr>
              <a:t>1a – Virtual patrol or troop activities via video conferencing will be permitted.</a:t>
            </a:r>
            <a:br>
              <a:rPr lang="en-US" dirty="0"/>
            </a:br>
            <a:r>
              <a:rPr lang="en-US" b="0" i="0" dirty="0">
                <a:solidFill>
                  <a:srgbClr val="000000"/>
                </a:solidFill>
                <a:effectLst/>
                <a:latin typeface="Roboto"/>
              </a:rPr>
              <a:t>2e. – On the same day as your virtual campout, serve as the cook. Supervise your assistant(s) in using a stove or building a cooking fire. Prepare the breakfast, lunch, and dinner planned in First Class requirement 2a. Supervise the cleanup.</a:t>
            </a:r>
            <a:br>
              <a:rPr lang="en-US" dirty="0"/>
            </a:br>
            <a:r>
              <a:rPr lang="en-US" b="0" i="0" dirty="0">
                <a:solidFill>
                  <a:srgbClr val="000000"/>
                </a:solidFill>
                <a:effectLst/>
                <a:latin typeface="Roboto"/>
              </a:rPr>
              <a:t>4a. – By drawing, computer software, or other virtual methods, plan an orienteering course that would cover at least one mile. Explain why measuring the height and/or width of designated items (tree, tower, canyon, ditch, etc.) is helpful. Explain how you would complete your course using a real map and compass.</a:t>
            </a:r>
            <a:br>
              <a:rPr lang="en-US" dirty="0"/>
            </a:br>
            <a:r>
              <a:rPr lang="en-US" b="0" i="0" dirty="0">
                <a:solidFill>
                  <a:srgbClr val="000000"/>
                </a:solidFill>
                <a:effectLst/>
                <a:latin typeface="Roboto"/>
              </a:rPr>
              <a:t>4b. – Scouts do not need to follow their route.</a:t>
            </a:r>
            <a:br>
              <a:rPr lang="en-US" dirty="0"/>
            </a:br>
            <a:r>
              <a:rPr lang="en-US" b="0" i="0" dirty="0">
                <a:solidFill>
                  <a:srgbClr val="000000"/>
                </a:solidFill>
                <a:effectLst/>
                <a:latin typeface="Roboto"/>
              </a:rPr>
              <a:t>5a. – Evidence of native plants can be demonstrated with information or photos of your local area found online.</a:t>
            </a:r>
            <a:br>
              <a:rPr lang="en-US" dirty="0"/>
            </a:br>
            <a:r>
              <a:rPr lang="en-US" b="0" i="0" dirty="0">
                <a:solidFill>
                  <a:srgbClr val="000000"/>
                </a:solidFill>
                <a:effectLst/>
                <a:latin typeface="Roboto"/>
              </a:rPr>
              <a:t>6e. – May be completed on dry land.</a:t>
            </a:r>
            <a:br>
              <a:rPr lang="en-US" dirty="0"/>
            </a:br>
            <a:r>
              <a:rPr lang="en-US" b="0" i="0" dirty="0">
                <a:solidFill>
                  <a:srgbClr val="000000"/>
                </a:solidFill>
                <a:effectLst/>
                <a:latin typeface="Roboto"/>
              </a:rPr>
              <a:t>9a. – Visit may take place virtually or by phone.</a:t>
            </a:r>
            <a:br>
              <a:rPr lang="en-US" dirty="0"/>
            </a:br>
            <a:r>
              <a:rPr lang="en-US" b="0" i="0" dirty="0">
                <a:solidFill>
                  <a:srgbClr val="000000"/>
                </a:solidFill>
                <a:effectLst/>
                <a:latin typeface="Roboto"/>
              </a:rPr>
              <a:t>9c. – Outings can include past or future plans.</a:t>
            </a:r>
            <a:br>
              <a:rPr lang="en-US" dirty="0"/>
            </a:br>
            <a:r>
              <a:rPr lang="en-US" b="0" i="0" dirty="0">
                <a:solidFill>
                  <a:srgbClr val="000000"/>
                </a:solidFill>
                <a:effectLst/>
                <a:latin typeface="Roboto"/>
              </a:rPr>
              <a:t>10. – Invite the potential new member to a </a:t>
            </a:r>
            <a:r>
              <a:rPr lang="en-US" b="1" i="0" dirty="0">
                <a:solidFill>
                  <a:srgbClr val="000000"/>
                </a:solidFill>
                <a:effectLst/>
                <a:latin typeface="Roboto"/>
              </a:rPr>
              <a:t>virtual meeting or future activity using video conferencing. </a:t>
            </a:r>
          </a:p>
          <a:p>
            <a:endParaRPr lang="en-US" b="1" i="0" dirty="0">
              <a:solidFill>
                <a:srgbClr val="000000"/>
              </a:solidFill>
              <a:effectLst/>
              <a:latin typeface="Roboto"/>
            </a:endParaRPr>
          </a:p>
          <a:p>
            <a:r>
              <a:rPr lang="en-US" b="0" i="0" dirty="0">
                <a:solidFill>
                  <a:srgbClr val="000000"/>
                </a:solidFill>
                <a:effectLst/>
                <a:latin typeface="Roboto"/>
              </a:rPr>
              <a:t>Virtual camping (i.e., backyard or solo camping) may be counted toward the required nights of camping for OA election eligibility if all the following stipulations are met:</a:t>
            </a:r>
            <a:br>
              <a:rPr lang="en-US" dirty="0"/>
            </a:br>
            <a:r>
              <a:rPr lang="en-US" b="0" i="0" dirty="0">
                <a:solidFill>
                  <a:srgbClr val="000000"/>
                </a:solidFill>
                <a:effectLst/>
                <a:latin typeface="Roboto"/>
              </a:rPr>
              <a:t>– To be counted, all virtual camping nights should be a direct result of COVID-19 pandemic restrictions and be part of a BSA unit-organized unit camping event (i.e., multiple members of the unit are involved and camping simultaneously at remote locations).</a:t>
            </a:r>
            <a:br>
              <a:rPr lang="en-US" dirty="0"/>
            </a:br>
            <a:r>
              <a:rPr lang="en-US" b="0" i="0" dirty="0">
                <a:solidFill>
                  <a:srgbClr val="000000"/>
                </a:solidFill>
                <a:effectLst/>
                <a:latin typeface="Roboto"/>
              </a:rPr>
              <a:t>– Some form of unit-organized communications should occur either during or immediately following the event.</a:t>
            </a:r>
            <a:br>
              <a:rPr lang="en-US" dirty="0"/>
            </a:br>
            <a:r>
              <a:rPr lang="en-US" b="0" i="0" dirty="0">
                <a:solidFill>
                  <a:srgbClr val="000000"/>
                </a:solidFill>
                <a:effectLst/>
                <a:latin typeface="Roboto"/>
              </a:rPr>
              <a:t>– All existing youth protection policies and digital safety guidelines must be followed.</a:t>
            </a:r>
            <a:br>
              <a:rPr lang="en-US" dirty="0"/>
            </a:br>
            <a:r>
              <a:rPr lang="en-US" b="0" i="0" dirty="0">
                <a:solidFill>
                  <a:srgbClr val="000000"/>
                </a:solidFill>
                <a:effectLst/>
                <a:latin typeface="Roboto"/>
              </a:rPr>
              <a:t>– No more than 3 nights of virtual camping are to be credited in any month in which government- or council-imposed COVID-19 restrictions are in place.</a:t>
            </a:r>
            <a:br>
              <a:rPr lang="en-US" dirty="0"/>
            </a:br>
            <a:r>
              <a:rPr lang="en-US" b="0" i="0" dirty="0">
                <a:solidFill>
                  <a:srgbClr val="000000"/>
                </a:solidFill>
                <a:effectLst/>
                <a:latin typeface="Roboto"/>
              </a:rPr>
              <a:t>This change is in effect until further notice. Please see https://</a:t>
            </a:r>
            <a:r>
              <a:rPr lang="en-US" b="0" i="0" dirty="0" err="1">
                <a:solidFill>
                  <a:srgbClr val="000000"/>
                </a:solidFill>
                <a:effectLst/>
                <a:latin typeface="Roboto"/>
              </a:rPr>
              <a:t>oa-bsa.org</a:t>
            </a:r>
            <a:r>
              <a:rPr lang="en-US" b="0" i="0" dirty="0">
                <a:solidFill>
                  <a:srgbClr val="000000"/>
                </a:solidFill>
                <a:effectLst/>
                <a:latin typeface="Roboto"/>
              </a:rPr>
              <a:t>/coronavirus/temporary-camping-night-policy-due-covid-19 for further details.</a:t>
            </a:r>
            <a:br>
              <a:rPr lang="en-US" dirty="0"/>
            </a:br>
            <a:r>
              <a:rPr lang="en-US" b="0" i="0" dirty="0">
                <a:solidFill>
                  <a:srgbClr val="000000"/>
                </a:solidFill>
                <a:effectLst/>
                <a:latin typeface="Roboto"/>
              </a:rPr>
              <a:t>Units that have already held an election between March 1, 2020 and April 30, 2020 are authorized to hold one additional election for any individuals who were ineligible at the time of the election due to the camping requirement, but would have been considered eligible at the time if this temporary policy had then been in effect. This second election must be completed no later than July 1, 2020. Those who were previously considered for election in the first election may not be reconsidered on this second ballot (i.e., no one can be considered for election more than once in a year).</a:t>
            </a:r>
            <a:endParaRPr lang="en-US" b="1" i="0" dirty="0">
              <a:solidFill>
                <a:srgbClr val="000000"/>
              </a:solidFill>
              <a:effectLst/>
              <a:latin typeface="Roboto"/>
            </a:endParaRPr>
          </a:p>
          <a:p>
            <a:endParaRPr lang="en-US" b="1" i="0" dirty="0">
              <a:solidFill>
                <a:srgbClr val="000000"/>
              </a:solidFill>
              <a:effectLst/>
              <a:latin typeface="Roboto"/>
            </a:endParaRPr>
          </a:p>
          <a:p>
            <a:r>
              <a:rPr lang="en-US" b="0" i="0" dirty="0">
                <a:solidFill>
                  <a:srgbClr val="000000"/>
                </a:solidFill>
                <a:effectLst/>
                <a:latin typeface="Roboto"/>
              </a:rPr>
              <a:t>Electronic or digital signatures will be accepted until further notice.</a:t>
            </a:r>
          </a:p>
          <a:p>
            <a:endParaRPr lang="en-US" b="0" i="0" dirty="0">
              <a:solidFill>
                <a:srgbClr val="000000"/>
              </a:solidFill>
              <a:effectLst/>
              <a:latin typeface="Roboto"/>
            </a:endParaRPr>
          </a:p>
          <a:p>
            <a:pPr algn="l"/>
            <a:r>
              <a:rPr lang="en-US" b="0" i="0" dirty="0">
                <a:solidFill>
                  <a:srgbClr val="000000"/>
                </a:solidFill>
                <a:effectLst/>
                <a:latin typeface="Roboto"/>
              </a:rPr>
              <a:t>Youth may take a picture of their completed activity/requirement and share the work with unit leaders. In keeping with youth protection policies, all communications from youth should be sent to at least two adults. See our </a:t>
            </a:r>
            <a:r>
              <a:rPr lang="en-US" b="0" i="0" u="none" strike="noStrike" dirty="0">
                <a:solidFill>
                  <a:srgbClr val="006CFF"/>
                </a:solidFill>
                <a:effectLst/>
                <a:latin typeface="Roboto"/>
                <a:hlinkClick r:id="rId3"/>
              </a:rPr>
              <a:t>Barriers to Abuse</a:t>
            </a:r>
            <a:r>
              <a:rPr lang="en-US" b="0" i="0" dirty="0">
                <a:solidFill>
                  <a:srgbClr val="000000"/>
                </a:solidFill>
                <a:effectLst/>
                <a:latin typeface="Roboto"/>
              </a:rPr>
              <a:t> for details. Parents or guardians may send advancement work on behalf of their child.</a:t>
            </a:r>
          </a:p>
          <a:p>
            <a:pPr algn="l"/>
            <a:r>
              <a:rPr lang="en-US" b="0" i="0" dirty="0">
                <a:solidFill>
                  <a:srgbClr val="000000"/>
                </a:solidFill>
                <a:effectLst/>
                <a:latin typeface="Roboto"/>
              </a:rPr>
              <a:t> </a:t>
            </a:r>
          </a:p>
          <a:p>
            <a:endParaRPr lang="en-US" b="1" i="0" dirty="0">
              <a:solidFill>
                <a:srgbClr val="000000"/>
              </a:solidFill>
              <a:effectLst/>
              <a:latin typeface="Roboto"/>
            </a:endParaRPr>
          </a:p>
          <a:p>
            <a:endParaRPr lang="en-US" dirty="0"/>
          </a:p>
        </p:txBody>
      </p:sp>
      <p:sp>
        <p:nvSpPr>
          <p:cNvPr id="4" name="Slide Number Placeholder 3"/>
          <p:cNvSpPr>
            <a:spLocks noGrp="1"/>
          </p:cNvSpPr>
          <p:nvPr>
            <p:ph type="sldNum" sz="quarter" idx="5"/>
          </p:nvPr>
        </p:nvSpPr>
        <p:spPr/>
        <p:txBody>
          <a:bodyPr/>
          <a:lstStyle/>
          <a:p>
            <a:fld id="{34E5EB0E-B649-4AF3-A362-511A9EFF2884}" type="slidenum">
              <a:rPr lang="en-US" smtClean="0"/>
              <a:t>8</a:t>
            </a:fld>
            <a:endParaRPr lang="en-US"/>
          </a:p>
        </p:txBody>
      </p:sp>
    </p:spTree>
    <p:extLst>
      <p:ext uri="{BB962C8B-B14F-4D97-AF65-F5344CB8AC3E}">
        <p14:creationId xmlns:p14="http://schemas.microsoft.com/office/powerpoint/2010/main" val="3922909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00000"/>
                </a:solidFill>
                <a:effectLst/>
                <a:latin typeface="Roboto"/>
              </a:rPr>
              <a:t>The Guide to Advancement (GTA) continues to serve and guide Scouts, adult leaders, and councils on the proper reasoning and procedures for extending the deadline for competing all work toward the rank of Eagle Scout beyond the age of eligibility. Currently, Scouts may apply to the National Council for extensions as outlined in the GTA (section 9.0.4.0).</a:t>
            </a:r>
          </a:p>
          <a:p>
            <a:pPr algn="l"/>
            <a:r>
              <a:rPr lang="en-US" b="0" i="0" dirty="0">
                <a:solidFill>
                  <a:srgbClr val="000000"/>
                </a:solidFill>
                <a:effectLst/>
                <a:latin typeface="Roboto"/>
              </a:rPr>
              <a:t>To assist Scouts during the ongoing pandemic, local councils have been twice granted the authority to extend the timeframe, for up to three months each time (now totaling a possible 6-month extension) to complete all work only for the rank of Eagle. This was done to eliminate any potential delays in the normal process.  The authority for councils to grant these extensions is currently scheduled to expire September 30, 2020.</a:t>
            </a:r>
          </a:p>
          <a:p>
            <a:pPr algn="l"/>
            <a:r>
              <a:rPr lang="en-US" b="0" i="0" dirty="0">
                <a:solidFill>
                  <a:srgbClr val="000000"/>
                </a:solidFill>
                <a:effectLst/>
                <a:latin typeface="Roboto"/>
              </a:rPr>
              <a:t>Local councils will now be given authority by the National Council to grant an additional three-month extension, which will end December 31, 2020. During this time, the National Council will evaluate permanently allowing councils the ability to approve Eagle/Summit/ Quartermaster extensions beyond the age of eligibility of up to six months. This would make unnecessary for local councils to forward those requests to the National Council. </a:t>
            </a:r>
          </a:p>
          <a:p>
            <a:pPr algn="l"/>
            <a:r>
              <a:rPr lang="en-US" b="0" i="0" dirty="0">
                <a:solidFill>
                  <a:srgbClr val="000000"/>
                </a:solidFill>
                <a:effectLst/>
                <a:latin typeface="Roboto"/>
              </a:rPr>
              <a:t>If it is determined to permanently grant councils the six-month extension authority, Scouts would still be able to appeal to the National Council should their local council not approve their extension request.</a:t>
            </a:r>
          </a:p>
          <a:p>
            <a:endParaRPr lang="en-US" dirty="0"/>
          </a:p>
          <a:p>
            <a:r>
              <a:rPr lang="en-US" b="0" i="0" dirty="0">
                <a:solidFill>
                  <a:srgbClr val="000000"/>
                </a:solidFill>
                <a:effectLst/>
                <a:latin typeface="Roboto"/>
              </a:rPr>
              <a:t>Youth should continue to work on advancement in so far as they are able—e.g., independently, or over the phone or videoconference—and at Scouting activities once they resume.</a:t>
            </a:r>
          </a:p>
          <a:p>
            <a:endParaRPr lang="en-US" dirty="0"/>
          </a:p>
          <a:p>
            <a:r>
              <a:rPr lang="en-US" dirty="0"/>
              <a:t>The extension approval message is delivered to the Scout and the Division Advancement Team Lead to ensure 2-deep email communications</a:t>
            </a:r>
          </a:p>
        </p:txBody>
      </p:sp>
      <p:sp>
        <p:nvSpPr>
          <p:cNvPr id="4" name="Slide Number Placeholder 3"/>
          <p:cNvSpPr>
            <a:spLocks noGrp="1"/>
          </p:cNvSpPr>
          <p:nvPr>
            <p:ph type="sldNum" sz="quarter" idx="5"/>
          </p:nvPr>
        </p:nvSpPr>
        <p:spPr/>
        <p:txBody>
          <a:bodyPr/>
          <a:lstStyle/>
          <a:p>
            <a:fld id="{34E5EB0E-B649-4AF3-A362-511A9EFF2884}" type="slidenum">
              <a:rPr lang="en-US" smtClean="0"/>
              <a:t>9</a:t>
            </a:fld>
            <a:endParaRPr lang="en-US"/>
          </a:p>
        </p:txBody>
      </p:sp>
    </p:spTree>
    <p:extLst>
      <p:ext uri="{BB962C8B-B14F-4D97-AF65-F5344CB8AC3E}">
        <p14:creationId xmlns:p14="http://schemas.microsoft.com/office/powerpoint/2010/main" val="475631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E5EB0E-B649-4AF3-A362-511A9EFF2884}" type="slidenum">
              <a:rPr lang="en-US" smtClean="0"/>
              <a:t>10</a:t>
            </a:fld>
            <a:endParaRPr lang="en-US"/>
          </a:p>
        </p:txBody>
      </p:sp>
    </p:spTree>
    <p:extLst>
      <p:ext uri="{BB962C8B-B14F-4D97-AF65-F5344CB8AC3E}">
        <p14:creationId xmlns:p14="http://schemas.microsoft.com/office/powerpoint/2010/main" val="1903775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Numerous opportunities to work on a variety of merit badges have been and will continue to be offered by our council.</a:t>
            </a:r>
          </a:p>
          <a:p>
            <a:endParaRPr lang="en-US" dirty="0"/>
          </a:p>
          <a:p>
            <a:r>
              <a:rPr lang="en-US" dirty="0"/>
              <a:t>Check the council calendar, emails and announcements on Facebook to find where and how to work on these badges.</a:t>
            </a:r>
          </a:p>
          <a:p>
            <a:endParaRPr lang="en-US" dirty="0"/>
          </a:p>
          <a:p>
            <a:endParaRPr lang="en-US" dirty="0"/>
          </a:p>
        </p:txBody>
      </p:sp>
      <p:sp>
        <p:nvSpPr>
          <p:cNvPr id="4" name="Slide Number Placeholder 3"/>
          <p:cNvSpPr>
            <a:spLocks noGrp="1"/>
          </p:cNvSpPr>
          <p:nvPr>
            <p:ph type="sldNum" sz="quarter" idx="5"/>
          </p:nvPr>
        </p:nvSpPr>
        <p:spPr/>
        <p:txBody>
          <a:bodyPr/>
          <a:lstStyle/>
          <a:p>
            <a:fld id="{34E5EB0E-B649-4AF3-A362-511A9EFF2884}" type="slidenum">
              <a:rPr lang="en-US" smtClean="0"/>
              <a:t>11</a:t>
            </a:fld>
            <a:endParaRPr lang="en-US"/>
          </a:p>
        </p:txBody>
      </p:sp>
    </p:spTree>
    <p:extLst>
      <p:ext uri="{BB962C8B-B14F-4D97-AF65-F5344CB8AC3E}">
        <p14:creationId xmlns:p14="http://schemas.microsoft.com/office/powerpoint/2010/main" val="17453349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AF21C05-3FB4-4E2A-A178-A8C42D467744}" type="datetimeFigureOut">
              <a:rPr lang="en-US" smtClean="0"/>
              <a:t>11/13/2020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866176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F21C05-3FB4-4E2A-A178-A8C42D467744}" type="datetimeFigureOut">
              <a:rPr lang="en-US" smtClean="0"/>
              <a:t>11/13/2020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277560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F21C05-3FB4-4E2A-A178-A8C42D467744}"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294005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F21C05-3FB4-4E2A-A178-A8C42D467744}"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20600397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F21C05-3FB4-4E2A-A178-A8C42D467744}"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9223352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AF21C05-3FB4-4E2A-A178-A8C42D467744}" type="datetimeFigureOut">
              <a:rPr lang="en-US" smtClean="0"/>
              <a:t>11/13/2020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24935022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AF21C05-3FB4-4E2A-A178-A8C42D467744}" type="datetimeFigureOut">
              <a:rPr lang="en-US" smtClean="0"/>
              <a:t>11/13/2020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949985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AAF21C05-3FB4-4E2A-A178-A8C42D467744}"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42675113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AAF21C05-3FB4-4E2A-A178-A8C42D467744}"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4199131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F21C05-3FB4-4E2A-A178-A8C42D467744}"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741524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F21C05-3FB4-4E2A-A178-A8C42D467744}"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2501888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F21C05-3FB4-4E2A-A178-A8C42D467744}" type="datetimeFigureOut">
              <a:rPr lang="en-US" smtClean="0"/>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2857780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F21C05-3FB4-4E2A-A178-A8C42D467744}" type="datetimeFigureOut">
              <a:rPr lang="en-US" smtClean="0"/>
              <a:t>11/13/2020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3129619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F21C05-3FB4-4E2A-A178-A8C42D467744}" type="datetimeFigureOut">
              <a:rPr lang="en-US" smtClean="0"/>
              <a:t>11/13/2020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508236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F21C05-3FB4-4E2A-A178-A8C42D467744}" type="datetimeFigureOut">
              <a:rPr lang="en-US" smtClean="0"/>
              <a:t>11/13/2020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2870980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F21C05-3FB4-4E2A-A178-A8C42D467744}" type="datetimeFigureOut">
              <a:rPr lang="en-US" smtClean="0"/>
              <a:t>11/13/2020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2169652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F21C05-3FB4-4E2A-A178-A8C42D467744}" type="datetimeFigureOut">
              <a:rPr lang="en-US" smtClean="0"/>
              <a:t>11/13/2020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1245120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AF21C05-3FB4-4E2A-A178-A8C42D467744}" type="datetimeFigureOut">
              <a:rPr lang="en-US" smtClean="0"/>
              <a:t>11/13/2020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7E3630F3-45CC-4420-B180-7E99D51F161C}" type="slidenum">
              <a:rPr lang="en-US" smtClean="0"/>
              <a:t>‹#›</a:t>
            </a:fld>
            <a:endParaRPr lang="en-US"/>
          </a:p>
        </p:txBody>
      </p:sp>
    </p:spTree>
    <p:extLst>
      <p:ext uri="{BB962C8B-B14F-4D97-AF65-F5344CB8AC3E}">
        <p14:creationId xmlns:p14="http://schemas.microsoft.com/office/powerpoint/2010/main" val="3626595549"/>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lecbsa.org/s/Eagle-Covid-19-Project-Work-Session-Standards.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lecbsa.org/s/Lake-Erie-Council-COVID-19-Project-Consent-Form-ydha.docx"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iscussions.scouting.org/uploads/short-url/9QOcAAa9jMacEsxnftmNrscB3F1.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help.scoutbook.com/knowledge-base/scoutbook-merit-badge-counselor-guide/"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mailto:daydenise24@yahoo.com" TargetMode="External"/><Relationship Id="rId3" Type="http://schemas.openxmlformats.org/officeDocument/2006/relationships/hyperlink" Target="mailto:ggjark@live.com" TargetMode="External"/><Relationship Id="rId7" Type="http://schemas.openxmlformats.org/officeDocument/2006/relationships/hyperlink" Target="mailto:piercegc@sbcglobal.ne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mailto:janetjury588@gmail.com" TargetMode="External"/><Relationship Id="rId5" Type="http://schemas.openxmlformats.org/officeDocument/2006/relationships/hyperlink" Target="mailto:dtalpas@roadrunner.com" TargetMode="External"/><Relationship Id="rId4" Type="http://schemas.openxmlformats.org/officeDocument/2006/relationships/hyperlink" Target="mailto:william_johannisson@ameritech.net" TargetMode="External"/><Relationship Id="rId9" Type="http://schemas.openxmlformats.org/officeDocument/2006/relationships/hyperlink" Target="mailto:greg_olgin@yahoo.com"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jenn2davis@gmail.com" TargetMode="External"/><Relationship Id="rId7" Type="http://schemas.openxmlformats.org/officeDocument/2006/relationships/hyperlink" Target="mailto:dtalpas@roadrunner.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mailto:greg_olgin@yahoo.com" TargetMode="External"/><Relationship Id="rId5" Type="http://schemas.openxmlformats.org/officeDocument/2006/relationships/hyperlink" Target="https://www.scouting.org/stem-nova-awards/volunteer-support/" TargetMode="External"/><Relationship Id="rId4" Type="http://schemas.openxmlformats.org/officeDocument/2006/relationships/hyperlink" Target="mailto:scdoe@roadrunner.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couting.org/coronavirus/covid-19-faq/"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lecbsa.org/s/Request-Package-for-Eagle-Scout-Time-Extension-LEC-27-Sep-2020.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mailto:christine.friswold@scouting.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5">
            <a:extLst>
              <a:ext uri="{FF2B5EF4-FFF2-40B4-BE49-F238E27FC236}">
                <a16:creationId xmlns:a16="http://schemas.microsoft.com/office/drawing/2014/main" id="{D22D1B95-2B54-43E9-85D9-B489F6C5DD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a:extLst>
              <a:ext uri="{FF2B5EF4-FFF2-40B4-BE49-F238E27FC236}">
                <a16:creationId xmlns:a16="http://schemas.microsoft.com/office/drawing/2014/main" id="{7D0F3F6D-A49D-4406-8D61-1C4F8D792F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a:extLst>
              <a:ext uri="{FF2B5EF4-FFF2-40B4-BE49-F238E27FC236}">
                <a16:creationId xmlns:a16="http://schemas.microsoft.com/office/drawing/2014/main" id="{D953A318-DA8D-4405-9536-D889E45C5E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13" name="Rectangle 12">
            <a:extLst>
              <a:ext uri="{FF2B5EF4-FFF2-40B4-BE49-F238E27FC236}">
                <a16:creationId xmlns:a16="http://schemas.microsoft.com/office/drawing/2014/main" id="{9E382A3D-2F90-475C-8DF2-F666FEA34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FD916A7-E1D9-45DA-AD86-1F06F373F1EA}"/>
              </a:ext>
            </a:extLst>
          </p:cNvPr>
          <p:cNvSpPr>
            <a:spLocks noGrp="1"/>
          </p:cNvSpPr>
          <p:nvPr>
            <p:ph type="ctrTitle"/>
          </p:nvPr>
        </p:nvSpPr>
        <p:spPr>
          <a:xfrm>
            <a:off x="0" y="500063"/>
            <a:ext cx="12191999" cy="1640804"/>
          </a:xfrm>
        </p:spPr>
        <p:txBody>
          <a:bodyPr anchor="ctr">
            <a:noAutofit/>
          </a:bodyPr>
          <a:lstStyle/>
          <a:p>
            <a:pPr algn="ctr"/>
            <a:r>
              <a:rPr lang="en-US" sz="4800" b="1" dirty="0">
                <a:solidFill>
                  <a:srgbClr val="FFFFFF"/>
                </a:solidFill>
              </a:rPr>
              <a:t>Advancement During COVID</a:t>
            </a:r>
            <a:endParaRPr lang="en-US" sz="4800" dirty="0">
              <a:solidFill>
                <a:srgbClr val="FFFFFF"/>
              </a:solidFill>
            </a:endParaRPr>
          </a:p>
        </p:txBody>
      </p:sp>
      <p:pic>
        <p:nvPicPr>
          <p:cNvPr id="16" name="Picture 15" descr="Text&#10;&#10;Description automatically generated">
            <a:extLst>
              <a:ext uri="{FF2B5EF4-FFF2-40B4-BE49-F238E27FC236}">
                <a16:creationId xmlns:a16="http://schemas.microsoft.com/office/drawing/2014/main" id="{997C145E-E894-1A48-8337-2FCEAD1F37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5912" y="4757487"/>
            <a:ext cx="6477000" cy="1968500"/>
          </a:xfrm>
          <a:prstGeom prst="rect">
            <a:avLst/>
          </a:prstGeom>
        </p:spPr>
      </p:pic>
      <p:sp>
        <p:nvSpPr>
          <p:cNvPr id="17" name="TextBox 16">
            <a:extLst>
              <a:ext uri="{FF2B5EF4-FFF2-40B4-BE49-F238E27FC236}">
                <a16:creationId xmlns:a16="http://schemas.microsoft.com/office/drawing/2014/main" id="{147DE4A8-1E92-884C-93C6-31ECD52044F2}"/>
              </a:ext>
            </a:extLst>
          </p:cNvPr>
          <p:cNvSpPr txBox="1"/>
          <p:nvPr/>
        </p:nvSpPr>
        <p:spPr>
          <a:xfrm>
            <a:off x="0" y="1871663"/>
            <a:ext cx="12192000" cy="1323439"/>
          </a:xfrm>
          <a:prstGeom prst="rect">
            <a:avLst/>
          </a:prstGeom>
          <a:noFill/>
        </p:spPr>
        <p:txBody>
          <a:bodyPr wrap="square" rtlCol="0">
            <a:spAutoFit/>
          </a:bodyPr>
          <a:lstStyle/>
          <a:p>
            <a:pPr algn="ctr"/>
            <a:r>
              <a:rPr lang="en-US" sz="2400" b="1" dirty="0">
                <a:solidFill>
                  <a:schemeClr val="bg1"/>
                </a:solidFill>
              </a:rPr>
              <a:t>November 21, 2020</a:t>
            </a:r>
          </a:p>
          <a:p>
            <a:pPr algn="ctr"/>
            <a:endParaRPr lang="en-US" sz="2400" b="1" dirty="0">
              <a:solidFill>
                <a:schemeClr val="bg1"/>
              </a:solidFill>
            </a:endParaRPr>
          </a:p>
          <a:p>
            <a:pPr algn="ctr"/>
            <a:r>
              <a:rPr lang="en-US" sz="1600" b="1" dirty="0">
                <a:solidFill>
                  <a:schemeClr val="bg1"/>
                </a:solidFill>
              </a:rPr>
              <a:t>Gary Jarkewicz</a:t>
            </a:r>
          </a:p>
          <a:p>
            <a:pPr algn="ctr"/>
            <a:r>
              <a:rPr lang="en-US" sz="1600" b="1" dirty="0">
                <a:solidFill>
                  <a:schemeClr val="bg1"/>
                </a:solidFill>
              </a:rPr>
              <a:t>Scouts BSA Division Advancement Team Lead</a:t>
            </a:r>
          </a:p>
        </p:txBody>
      </p:sp>
    </p:spTree>
    <p:extLst>
      <p:ext uri="{BB962C8B-B14F-4D97-AF65-F5344CB8AC3E}">
        <p14:creationId xmlns:p14="http://schemas.microsoft.com/office/powerpoint/2010/main" val="2048331681"/>
      </p:ext>
    </p:extLst>
  </p:cSld>
  <p:clrMapOvr>
    <a:masterClrMapping/>
  </p:clrMapOvr>
  <mc:AlternateContent xmlns:mc="http://schemas.openxmlformats.org/markup-compatibility/2006" xmlns:p14="http://schemas.microsoft.com/office/powerpoint/2010/main">
    <mc:Choice Requires="p14">
      <p:transition spd="slow" p14:dur="2000" advTm="2255"/>
    </mc:Choice>
    <mc:Fallback xmlns="">
      <p:transition spd="slow" advTm="225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CF325-4E96-4CCD-AED7-5300A0AA4CCA}"/>
              </a:ext>
            </a:extLst>
          </p:cNvPr>
          <p:cNvSpPr>
            <a:spLocks noGrp="1"/>
          </p:cNvSpPr>
          <p:nvPr>
            <p:ph type="title"/>
          </p:nvPr>
        </p:nvSpPr>
        <p:spPr>
          <a:xfrm>
            <a:off x="441434" y="838200"/>
            <a:ext cx="10983311" cy="960235"/>
          </a:xfrm>
        </p:spPr>
        <p:txBody>
          <a:bodyPr vert="horz" lIns="91440" tIns="45720" rIns="91440" bIns="45720" rtlCol="0" anchor="ctr">
            <a:noAutofit/>
          </a:bodyPr>
          <a:lstStyle/>
          <a:p>
            <a:pPr algn="ctr"/>
            <a:r>
              <a:rPr lang="en-US" b="1" dirty="0"/>
              <a:t>COVID-19 Advancement Scouts BSA – </a:t>
            </a:r>
            <a:br>
              <a:rPr lang="en-US" b="1" dirty="0"/>
            </a:br>
            <a:r>
              <a:rPr lang="en-US" b="1" dirty="0"/>
              <a:t>Eagle project sessions restrictions and guidance</a:t>
            </a:r>
          </a:p>
        </p:txBody>
      </p:sp>
      <p:sp>
        <p:nvSpPr>
          <p:cNvPr id="3" name="Content Placeholder 2">
            <a:extLst>
              <a:ext uri="{FF2B5EF4-FFF2-40B4-BE49-F238E27FC236}">
                <a16:creationId xmlns:a16="http://schemas.microsoft.com/office/drawing/2014/main" id="{A8BA115A-372A-4EFC-9C75-33C8EB6FA447}"/>
              </a:ext>
            </a:extLst>
          </p:cNvPr>
          <p:cNvSpPr>
            <a:spLocks noGrp="1"/>
          </p:cNvSpPr>
          <p:nvPr>
            <p:ph idx="1"/>
          </p:nvPr>
        </p:nvSpPr>
        <p:spPr/>
        <p:txBody>
          <a:bodyPr/>
          <a:lstStyle/>
          <a:p>
            <a:r>
              <a:rPr lang="en-US" dirty="0"/>
              <a:t>As usual all Eagle Scout projects must be approved by the Service Area Advancement Team before fund raising and/or project work can be started</a:t>
            </a:r>
          </a:p>
          <a:p>
            <a:r>
              <a:rPr lang="en-US" dirty="0"/>
              <a:t>Projects can be reviewed virtually with documents emailed</a:t>
            </a:r>
          </a:p>
          <a:p>
            <a:r>
              <a:rPr lang="en-US" dirty="0"/>
              <a:t>Refer to the ‘</a:t>
            </a:r>
            <a:r>
              <a:rPr lang="en-US" sz="2000" b="0" i="0" u="none" strike="noStrike" dirty="0">
                <a:solidFill>
                  <a:srgbClr val="00B0F0"/>
                </a:solidFill>
                <a:effectLst/>
                <a:latin typeface="adobe-garamond-pro"/>
                <a:hlinkClick r:id="rId3">
                  <a:extLst>
                    <a:ext uri="{A12FA001-AC4F-418D-AE19-62706E023703}">
                      <ahyp:hlinkClr xmlns:ahyp="http://schemas.microsoft.com/office/drawing/2018/hyperlinkcolor" val="tx"/>
                    </a:ext>
                  </a:extLst>
                </a:hlinkClick>
              </a:rPr>
              <a:t>Eagle COVID-19 Project Work Session Standards</a:t>
            </a:r>
            <a:r>
              <a:rPr lang="en-US" b="0" i="0" u="none" strike="noStrike" dirty="0">
                <a:solidFill>
                  <a:srgbClr val="3D9991"/>
                </a:solidFill>
                <a:effectLst/>
                <a:latin typeface="adobe-garamond-pro"/>
              </a:rPr>
              <a:t>’ </a:t>
            </a:r>
            <a:r>
              <a:rPr lang="en-US" dirty="0"/>
              <a:t>and the </a:t>
            </a:r>
            <a:r>
              <a:rPr lang="en-US" b="0" i="0" u="none" strike="noStrike" dirty="0">
                <a:solidFill>
                  <a:srgbClr val="3D9991"/>
                </a:solidFill>
                <a:effectLst/>
                <a:latin typeface="adobe-garamond-pro"/>
              </a:rPr>
              <a:t>‘</a:t>
            </a:r>
            <a:r>
              <a:rPr lang="en-US" sz="2000" b="0" i="0" u="none" strike="noStrike" dirty="0">
                <a:solidFill>
                  <a:srgbClr val="00B0F0"/>
                </a:solidFill>
                <a:effectLst/>
                <a:latin typeface="adobe-garamond-pro"/>
                <a:hlinkClick r:id="rId4">
                  <a:extLst>
                    <a:ext uri="{A12FA001-AC4F-418D-AE19-62706E023703}">
                      <ahyp:hlinkClr xmlns:ahyp="http://schemas.microsoft.com/office/drawing/2018/hyperlinkcolor" val="tx"/>
                    </a:ext>
                  </a:extLst>
                </a:hlinkClick>
              </a:rPr>
              <a:t>LEC COVID-19 Project Consent Form</a:t>
            </a:r>
            <a:r>
              <a:rPr lang="en-US" b="0" i="0" u="none" strike="noStrike" dirty="0">
                <a:solidFill>
                  <a:srgbClr val="3D9991"/>
                </a:solidFill>
                <a:effectLst/>
                <a:latin typeface="adobe-garamond-pro"/>
              </a:rPr>
              <a:t>’ </a:t>
            </a:r>
            <a:r>
              <a:rPr lang="en-US" dirty="0"/>
              <a:t>files from the LEC website for working on Eagle Scout projects</a:t>
            </a:r>
          </a:p>
          <a:p>
            <a:r>
              <a:rPr lang="en-US" dirty="0"/>
              <a:t>Eagle Boards of Review will be conducted virtually or in-person with masks being worn and proper social distancing being practiced</a:t>
            </a:r>
          </a:p>
          <a:p>
            <a:pPr marL="0" indent="0">
              <a:buNone/>
            </a:pPr>
            <a:endParaRPr lang="en-US" dirty="0"/>
          </a:p>
        </p:txBody>
      </p:sp>
    </p:spTree>
    <p:extLst>
      <p:ext uri="{BB962C8B-B14F-4D97-AF65-F5344CB8AC3E}">
        <p14:creationId xmlns:p14="http://schemas.microsoft.com/office/powerpoint/2010/main" val="334342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CF325-4E96-4CCD-AED7-5300A0AA4CCA}"/>
              </a:ext>
            </a:extLst>
          </p:cNvPr>
          <p:cNvSpPr>
            <a:spLocks noGrp="1"/>
          </p:cNvSpPr>
          <p:nvPr>
            <p:ph type="title"/>
          </p:nvPr>
        </p:nvSpPr>
        <p:spPr>
          <a:xfrm>
            <a:off x="961104" y="838200"/>
            <a:ext cx="10269791" cy="960235"/>
          </a:xfrm>
        </p:spPr>
        <p:txBody>
          <a:bodyPr vert="horz" lIns="91440" tIns="45720" rIns="91440" bIns="45720" rtlCol="0" anchor="ctr">
            <a:noAutofit/>
          </a:bodyPr>
          <a:lstStyle/>
          <a:p>
            <a:pPr algn="ctr"/>
            <a:r>
              <a:rPr lang="en-US" b="1" dirty="0"/>
              <a:t>COVID-19 Advancement Scouts BSA – </a:t>
            </a:r>
            <a:br>
              <a:rPr lang="en-US" b="1" dirty="0"/>
            </a:br>
            <a:r>
              <a:rPr lang="en-US" b="1" dirty="0"/>
              <a:t>Merit badge opportunities in LEC</a:t>
            </a:r>
          </a:p>
        </p:txBody>
      </p:sp>
      <p:sp>
        <p:nvSpPr>
          <p:cNvPr id="3" name="Content Placeholder 2">
            <a:extLst>
              <a:ext uri="{FF2B5EF4-FFF2-40B4-BE49-F238E27FC236}">
                <a16:creationId xmlns:a16="http://schemas.microsoft.com/office/drawing/2014/main" id="{A8BA115A-372A-4EFC-9C75-33C8EB6FA447}"/>
              </a:ext>
            </a:extLst>
          </p:cNvPr>
          <p:cNvSpPr>
            <a:spLocks noGrp="1"/>
          </p:cNvSpPr>
          <p:nvPr>
            <p:ph idx="1"/>
          </p:nvPr>
        </p:nvSpPr>
        <p:spPr/>
        <p:txBody>
          <a:bodyPr/>
          <a:lstStyle/>
          <a:p>
            <a:r>
              <a:rPr lang="en-US" dirty="0"/>
              <a:t>Lake Erie Council has provided and will continue to provide both in person and online merit badge sessions</a:t>
            </a:r>
          </a:p>
          <a:p>
            <a:pPr lvl="1"/>
            <a:r>
              <a:rPr lang="en-US" dirty="0"/>
              <a:t>Merit Badge University in person</a:t>
            </a:r>
          </a:p>
          <a:p>
            <a:pPr lvl="1"/>
            <a:r>
              <a:rPr lang="en-US" dirty="0"/>
              <a:t>Merit Badge University online</a:t>
            </a:r>
          </a:p>
          <a:p>
            <a:pPr lvl="1"/>
            <a:r>
              <a:rPr lang="en-US" dirty="0"/>
              <a:t>Merit Badge Workshops</a:t>
            </a:r>
          </a:p>
          <a:p>
            <a:pPr lvl="1"/>
            <a:r>
              <a:rPr lang="en-US" dirty="0"/>
              <a:t>Merit Badge University Saturdays</a:t>
            </a:r>
          </a:p>
          <a:p>
            <a:pPr lvl="1"/>
            <a:r>
              <a:rPr lang="en-US" dirty="0"/>
              <a:t>Merit Badge University Super Sundays</a:t>
            </a:r>
          </a:p>
          <a:p>
            <a:r>
              <a:rPr lang="en-US" dirty="0"/>
              <a:t>See the LEC calendar for dates, locations and details</a:t>
            </a:r>
          </a:p>
          <a:p>
            <a:pPr lvl="1"/>
            <a:endParaRPr lang="en-US" dirty="0"/>
          </a:p>
        </p:txBody>
      </p:sp>
    </p:spTree>
    <p:extLst>
      <p:ext uri="{BB962C8B-B14F-4D97-AF65-F5344CB8AC3E}">
        <p14:creationId xmlns:p14="http://schemas.microsoft.com/office/powerpoint/2010/main" val="2943888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CF325-4E96-4CCD-AED7-5300A0AA4CCA}"/>
              </a:ext>
            </a:extLst>
          </p:cNvPr>
          <p:cNvSpPr>
            <a:spLocks noGrp="1"/>
          </p:cNvSpPr>
          <p:nvPr>
            <p:ph type="title"/>
          </p:nvPr>
        </p:nvSpPr>
        <p:spPr>
          <a:xfrm>
            <a:off x="622442" y="838200"/>
            <a:ext cx="10947116" cy="960235"/>
          </a:xfrm>
        </p:spPr>
        <p:txBody>
          <a:bodyPr vert="horz" lIns="91440" tIns="45720" rIns="91440" bIns="45720" rtlCol="0" anchor="ctr">
            <a:noAutofit/>
          </a:bodyPr>
          <a:lstStyle/>
          <a:p>
            <a:pPr algn="ctr"/>
            <a:r>
              <a:rPr lang="en-US" b="1" dirty="0"/>
              <a:t>COVID-19 Advancement Scouts BSA – </a:t>
            </a:r>
            <a:br>
              <a:rPr lang="en-US" b="1" dirty="0"/>
            </a:br>
            <a:r>
              <a:rPr lang="en-US" b="1" dirty="0"/>
              <a:t>Using Scoutbook to record merit badge progress</a:t>
            </a:r>
          </a:p>
        </p:txBody>
      </p:sp>
      <p:sp>
        <p:nvSpPr>
          <p:cNvPr id="3" name="Content Placeholder 2">
            <a:extLst>
              <a:ext uri="{FF2B5EF4-FFF2-40B4-BE49-F238E27FC236}">
                <a16:creationId xmlns:a16="http://schemas.microsoft.com/office/drawing/2014/main" id="{A8BA115A-372A-4EFC-9C75-33C8EB6FA447}"/>
              </a:ext>
            </a:extLst>
          </p:cNvPr>
          <p:cNvSpPr>
            <a:spLocks noGrp="1"/>
          </p:cNvSpPr>
          <p:nvPr>
            <p:ph idx="1"/>
          </p:nvPr>
        </p:nvSpPr>
        <p:spPr/>
        <p:txBody>
          <a:bodyPr/>
          <a:lstStyle/>
          <a:p>
            <a:r>
              <a:rPr lang="en-US" dirty="0"/>
              <a:t>The full LEC MBC list has been uploaded to Scoutbook</a:t>
            </a:r>
          </a:p>
          <a:p>
            <a:r>
              <a:rPr lang="en-US" dirty="0"/>
              <a:t>Any MBC not on our approved list will be removed in February 2021</a:t>
            </a:r>
          </a:p>
          <a:p>
            <a:r>
              <a:rPr lang="en-US" dirty="0"/>
              <a:t>Merit Badge Counselors can connect to individual Scouts in Scoutbook</a:t>
            </a:r>
          </a:p>
          <a:p>
            <a:pPr lvl="1"/>
            <a:r>
              <a:rPr lang="en-US" dirty="0"/>
              <a:t>See document at:</a:t>
            </a:r>
          </a:p>
          <a:p>
            <a:pPr marL="914400" lvl="2" indent="0">
              <a:buNone/>
            </a:pPr>
            <a:r>
              <a:rPr lang="en-US" dirty="0">
                <a:solidFill>
                  <a:srgbClr val="00B0F0"/>
                </a:solidFill>
                <a:hlinkClick r:id="rId3">
                  <a:extLst>
                    <a:ext uri="{A12FA001-AC4F-418D-AE19-62706E023703}">
                      <ahyp:hlinkClr xmlns:ahyp="http://schemas.microsoft.com/office/drawing/2018/hyperlinkcolor" val="tx"/>
                    </a:ext>
                  </a:extLst>
                </a:hlinkClick>
              </a:rPr>
              <a:t>https://</a:t>
            </a:r>
            <a:r>
              <a:rPr lang="en-US" dirty="0" err="1">
                <a:solidFill>
                  <a:srgbClr val="00B0F0"/>
                </a:solidFill>
                <a:hlinkClick r:id="rId3">
                  <a:extLst>
                    <a:ext uri="{A12FA001-AC4F-418D-AE19-62706E023703}">
                      <ahyp:hlinkClr xmlns:ahyp="http://schemas.microsoft.com/office/drawing/2018/hyperlinkcolor" val="tx"/>
                    </a:ext>
                  </a:extLst>
                </a:hlinkClick>
              </a:rPr>
              <a:t>discussions.scouting.org</a:t>
            </a:r>
            <a:r>
              <a:rPr lang="en-US" dirty="0">
                <a:solidFill>
                  <a:srgbClr val="00B0F0"/>
                </a:solidFill>
                <a:hlinkClick r:id="rId3">
                  <a:extLst>
                    <a:ext uri="{A12FA001-AC4F-418D-AE19-62706E023703}">
                      <ahyp:hlinkClr xmlns:ahyp="http://schemas.microsoft.com/office/drawing/2018/hyperlinkcolor" val="tx"/>
                    </a:ext>
                  </a:extLst>
                </a:hlinkClick>
              </a:rPr>
              <a:t>/uploads/short-</a:t>
            </a:r>
            <a:r>
              <a:rPr lang="en-US" dirty="0" err="1">
                <a:solidFill>
                  <a:srgbClr val="00B0F0"/>
                </a:solidFill>
                <a:hlinkClick r:id="rId3">
                  <a:extLst>
                    <a:ext uri="{A12FA001-AC4F-418D-AE19-62706E023703}">
                      <ahyp:hlinkClr xmlns:ahyp="http://schemas.microsoft.com/office/drawing/2018/hyperlinkcolor" val="tx"/>
                    </a:ext>
                  </a:extLst>
                </a:hlinkClick>
              </a:rPr>
              <a:t>url</a:t>
            </a:r>
            <a:r>
              <a:rPr lang="en-US" dirty="0">
                <a:solidFill>
                  <a:srgbClr val="00B0F0"/>
                </a:solidFill>
                <a:hlinkClick r:id="rId3">
                  <a:extLst>
                    <a:ext uri="{A12FA001-AC4F-418D-AE19-62706E023703}">
                      <ahyp:hlinkClr xmlns:ahyp="http://schemas.microsoft.com/office/drawing/2018/hyperlinkcolor" val="tx"/>
                    </a:ext>
                  </a:extLst>
                </a:hlinkClick>
              </a:rPr>
              <a:t>/9QOcAAa9jMacEsxnftmNrscB3F1.pdf</a:t>
            </a:r>
            <a:endParaRPr lang="en-US" dirty="0">
              <a:solidFill>
                <a:srgbClr val="00B0F0"/>
              </a:solidFill>
            </a:endParaRPr>
          </a:p>
          <a:p>
            <a:r>
              <a:rPr lang="en-US" dirty="0"/>
              <a:t>Can approve merit badge requirements directly in Scoutbook</a:t>
            </a:r>
          </a:p>
          <a:p>
            <a:r>
              <a:rPr lang="en-US" dirty="0"/>
              <a:t>Full information can be found at:</a:t>
            </a:r>
          </a:p>
          <a:p>
            <a:pPr marL="457200" lvl="1" indent="0">
              <a:buNone/>
            </a:pPr>
            <a:r>
              <a:rPr lang="en-US" dirty="0">
                <a:solidFill>
                  <a:srgbClr val="00B0F0"/>
                </a:solidFill>
                <a:hlinkClick r:id="rId4">
                  <a:extLst>
                    <a:ext uri="{A12FA001-AC4F-418D-AE19-62706E023703}">
                      <ahyp:hlinkClr xmlns:ahyp="http://schemas.microsoft.com/office/drawing/2018/hyperlinkcolor" val="tx"/>
                    </a:ext>
                  </a:extLst>
                </a:hlinkClick>
              </a:rPr>
              <a:t>https://</a:t>
            </a:r>
            <a:r>
              <a:rPr lang="en-US" dirty="0" err="1">
                <a:solidFill>
                  <a:srgbClr val="00B0F0"/>
                </a:solidFill>
                <a:hlinkClick r:id="rId4">
                  <a:extLst>
                    <a:ext uri="{A12FA001-AC4F-418D-AE19-62706E023703}">
                      <ahyp:hlinkClr xmlns:ahyp="http://schemas.microsoft.com/office/drawing/2018/hyperlinkcolor" val="tx"/>
                    </a:ext>
                  </a:extLst>
                </a:hlinkClick>
              </a:rPr>
              <a:t>help.scoutbook.com</a:t>
            </a:r>
            <a:r>
              <a:rPr lang="en-US" dirty="0">
                <a:solidFill>
                  <a:srgbClr val="00B0F0"/>
                </a:solidFill>
                <a:hlinkClick r:id="rId4">
                  <a:extLst>
                    <a:ext uri="{A12FA001-AC4F-418D-AE19-62706E023703}">
                      <ahyp:hlinkClr xmlns:ahyp="http://schemas.microsoft.com/office/drawing/2018/hyperlinkcolor" val="tx"/>
                    </a:ext>
                  </a:extLst>
                </a:hlinkClick>
              </a:rPr>
              <a:t>/knowledge-base/</a:t>
            </a:r>
            <a:r>
              <a:rPr lang="en-US" dirty="0" err="1">
                <a:solidFill>
                  <a:srgbClr val="00B0F0"/>
                </a:solidFill>
                <a:hlinkClick r:id="rId4">
                  <a:extLst>
                    <a:ext uri="{A12FA001-AC4F-418D-AE19-62706E023703}">
                      <ahyp:hlinkClr xmlns:ahyp="http://schemas.microsoft.com/office/drawing/2018/hyperlinkcolor" val="tx"/>
                    </a:ext>
                  </a:extLst>
                </a:hlinkClick>
              </a:rPr>
              <a:t>scoutbook</a:t>
            </a:r>
            <a:r>
              <a:rPr lang="en-US" dirty="0">
                <a:solidFill>
                  <a:srgbClr val="00B0F0"/>
                </a:solidFill>
                <a:hlinkClick r:id="rId4">
                  <a:extLst>
                    <a:ext uri="{A12FA001-AC4F-418D-AE19-62706E023703}">
                      <ahyp:hlinkClr xmlns:ahyp="http://schemas.microsoft.com/office/drawing/2018/hyperlinkcolor" val="tx"/>
                    </a:ext>
                  </a:extLst>
                </a:hlinkClick>
              </a:rPr>
              <a:t>-merit-badge-counselor-guide/</a:t>
            </a:r>
            <a:endParaRPr lang="en-US" dirty="0">
              <a:solidFill>
                <a:srgbClr val="00B0F0"/>
              </a:solidFill>
            </a:endParaRPr>
          </a:p>
        </p:txBody>
      </p:sp>
    </p:spTree>
    <p:extLst>
      <p:ext uri="{BB962C8B-B14F-4D97-AF65-F5344CB8AC3E}">
        <p14:creationId xmlns:p14="http://schemas.microsoft.com/office/powerpoint/2010/main" val="1274081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CF325-4E96-4CCD-AED7-5300A0AA4CCA}"/>
              </a:ext>
            </a:extLst>
          </p:cNvPr>
          <p:cNvSpPr>
            <a:spLocks noGrp="1"/>
          </p:cNvSpPr>
          <p:nvPr>
            <p:ph type="title"/>
          </p:nvPr>
        </p:nvSpPr>
        <p:spPr>
          <a:xfrm>
            <a:off x="622442" y="838200"/>
            <a:ext cx="10947116" cy="960235"/>
          </a:xfrm>
        </p:spPr>
        <p:txBody>
          <a:bodyPr vert="horz" lIns="91440" tIns="45720" rIns="91440" bIns="45720" rtlCol="0" anchor="ctr">
            <a:noAutofit/>
          </a:bodyPr>
          <a:lstStyle/>
          <a:p>
            <a:pPr algn="ctr"/>
            <a:r>
              <a:rPr lang="en-US" b="1" dirty="0"/>
              <a:t>Questions and Answers</a:t>
            </a:r>
          </a:p>
        </p:txBody>
      </p:sp>
      <p:sp>
        <p:nvSpPr>
          <p:cNvPr id="4" name="Rectangle 3">
            <a:extLst>
              <a:ext uri="{FF2B5EF4-FFF2-40B4-BE49-F238E27FC236}">
                <a16:creationId xmlns:a16="http://schemas.microsoft.com/office/drawing/2014/main" id="{3A46BC0D-7188-4776-B49F-7942574CE06E}"/>
              </a:ext>
            </a:extLst>
          </p:cNvPr>
          <p:cNvSpPr/>
          <p:nvPr/>
        </p:nvSpPr>
        <p:spPr>
          <a:xfrm>
            <a:off x="4828420" y="3429000"/>
            <a:ext cx="1736374" cy="923330"/>
          </a:xfrm>
          <a:prstGeom prst="rect">
            <a:avLst/>
          </a:prstGeom>
          <a:noFill/>
          <a:ln>
            <a:solidFill>
              <a:schemeClr val="accent6">
                <a:lumMod val="75000"/>
              </a:schemeClr>
            </a:solidFill>
          </a:ln>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t>
            </a:r>
          </a:p>
        </p:txBody>
      </p:sp>
    </p:spTree>
    <p:extLst>
      <p:ext uri="{BB962C8B-B14F-4D97-AF65-F5344CB8AC3E}">
        <p14:creationId xmlns:p14="http://schemas.microsoft.com/office/powerpoint/2010/main" val="1698319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C6EE7-EF98-4D17-BFFD-05CBB5134BD8}"/>
              </a:ext>
            </a:extLst>
          </p:cNvPr>
          <p:cNvSpPr>
            <a:spLocks noGrp="1"/>
          </p:cNvSpPr>
          <p:nvPr>
            <p:ph type="title"/>
          </p:nvPr>
        </p:nvSpPr>
        <p:spPr/>
        <p:txBody>
          <a:bodyPr/>
          <a:lstStyle/>
          <a:p>
            <a:pPr algn="ctr"/>
            <a:r>
              <a:rPr lang="en-US" b="1" dirty="0"/>
              <a:t>Resources for Assistance</a:t>
            </a:r>
          </a:p>
        </p:txBody>
      </p:sp>
      <p:sp>
        <p:nvSpPr>
          <p:cNvPr id="3" name="Content Placeholder 2">
            <a:extLst>
              <a:ext uri="{FF2B5EF4-FFF2-40B4-BE49-F238E27FC236}">
                <a16:creationId xmlns:a16="http://schemas.microsoft.com/office/drawing/2014/main" id="{61494E7A-72BA-4F0E-B244-E56A6C383822}"/>
              </a:ext>
            </a:extLst>
          </p:cNvPr>
          <p:cNvSpPr>
            <a:spLocks noGrp="1"/>
          </p:cNvSpPr>
          <p:nvPr>
            <p:ph idx="1"/>
          </p:nvPr>
        </p:nvSpPr>
        <p:spPr>
          <a:xfrm>
            <a:off x="1154954" y="2603500"/>
            <a:ext cx="8987529" cy="3416300"/>
          </a:xfrm>
        </p:spPr>
        <p:txBody>
          <a:bodyPr/>
          <a:lstStyle/>
          <a:p>
            <a:r>
              <a:rPr lang="en-US" dirty="0"/>
              <a:t>Scouts BSA Division Advancement Team:</a:t>
            </a:r>
          </a:p>
          <a:p>
            <a:pPr lvl="1"/>
            <a:r>
              <a:rPr lang="en-US" dirty="0"/>
              <a:t>Team Lead – Gary Jarkewicz (</a:t>
            </a:r>
            <a:r>
              <a:rPr lang="en-US" dirty="0" err="1">
                <a:solidFill>
                  <a:srgbClr val="00B0F0"/>
                </a:solidFill>
                <a:hlinkClick r:id="rId3">
                  <a:extLst>
                    <a:ext uri="{A12FA001-AC4F-418D-AE19-62706E023703}">
                      <ahyp:hlinkClr xmlns:ahyp="http://schemas.microsoft.com/office/drawing/2018/hyperlinkcolor" val="tx"/>
                    </a:ext>
                  </a:extLst>
                </a:hlinkClick>
              </a:rPr>
              <a:t>ggjark@live.com</a:t>
            </a:r>
            <a:r>
              <a:rPr lang="en-US" dirty="0"/>
              <a:t>)</a:t>
            </a:r>
          </a:p>
          <a:p>
            <a:pPr lvl="1"/>
            <a:r>
              <a:rPr lang="en-US" dirty="0"/>
              <a:t>Eagle Process Coordinator – Bill Johannisson (</a:t>
            </a:r>
            <a:r>
              <a:rPr lang="en-US" dirty="0">
                <a:solidFill>
                  <a:srgbClr val="00B0F0"/>
                </a:solidFill>
                <a:hlinkClick r:id="rId4">
                  <a:extLst>
                    <a:ext uri="{A12FA001-AC4F-418D-AE19-62706E023703}">
                      <ahyp:hlinkClr xmlns:ahyp="http://schemas.microsoft.com/office/drawing/2018/hyperlinkcolor" val="tx"/>
                    </a:ext>
                  </a:extLst>
                </a:hlinkClick>
              </a:rPr>
              <a:t>william_johannisson@ameritech.net</a:t>
            </a:r>
            <a:r>
              <a:rPr lang="en-US" dirty="0"/>
              <a:t>)</a:t>
            </a:r>
          </a:p>
          <a:p>
            <a:pPr lvl="1"/>
            <a:r>
              <a:rPr lang="en-US" dirty="0"/>
              <a:t>Dean of Merit Badges – Dan Talpas (</a:t>
            </a:r>
            <a:r>
              <a:rPr lang="en-US" dirty="0">
                <a:solidFill>
                  <a:srgbClr val="00B0F0"/>
                </a:solidFill>
                <a:hlinkClick r:id="rId5">
                  <a:extLst>
                    <a:ext uri="{A12FA001-AC4F-418D-AE19-62706E023703}">
                      <ahyp:hlinkClr xmlns:ahyp="http://schemas.microsoft.com/office/drawing/2018/hyperlinkcolor" val="tx"/>
                    </a:ext>
                  </a:extLst>
                </a:hlinkClick>
              </a:rPr>
              <a:t>dtalpas@roadrunner.com</a:t>
            </a:r>
            <a:r>
              <a:rPr lang="en-US" dirty="0"/>
              <a:t>)</a:t>
            </a:r>
          </a:p>
          <a:p>
            <a:pPr lvl="1"/>
            <a:r>
              <a:rPr lang="en-US" dirty="0"/>
              <a:t>Service Area 1 Team Lead – Janet Jury (</a:t>
            </a:r>
            <a:r>
              <a:rPr lang="en-US" dirty="0">
                <a:solidFill>
                  <a:srgbClr val="00B0F0"/>
                </a:solidFill>
                <a:hlinkClick r:id="rId6">
                  <a:extLst>
                    <a:ext uri="{A12FA001-AC4F-418D-AE19-62706E023703}">
                      <ahyp:hlinkClr xmlns:ahyp="http://schemas.microsoft.com/office/drawing/2018/hyperlinkcolor" val="tx"/>
                    </a:ext>
                  </a:extLst>
                </a:hlinkClick>
              </a:rPr>
              <a:t>janetjury588@gmail.com</a:t>
            </a:r>
            <a:r>
              <a:rPr lang="en-US" dirty="0"/>
              <a:t>)</a:t>
            </a:r>
          </a:p>
          <a:p>
            <a:pPr lvl="1"/>
            <a:r>
              <a:rPr lang="en-US" dirty="0"/>
              <a:t>Service Area 2 Team Lead – Gerald Pierce (</a:t>
            </a:r>
            <a:r>
              <a:rPr lang="en-US" dirty="0">
                <a:solidFill>
                  <a:srgbClr val="00B0F0"/>
                </a:solidFill>
                <a:hlinkClick r:id="rId7">
                  <a:extLst>
                    <a:ext uri="{A12FA001-AC4F-418D-AE19-62706E023703}">
                      <ahyp:hlinkClr xmlns:ahyp="http://schemas.microsoft.com/office/drawing/2018/hyperlinkcolor" val="tx"/>
                    </a:ext>
                  </a:extLst>
                </a:hlinkClick>
              </a:rPr>
              <a:t>piercegc@sbcglobal.net</a:t>
            </a:r>
            <a:r>
              <a:rPr lang="en-US" dirty="0"/>
              <a:t>)</a:t>
            </a:r>
          </a:p>
          <a:p>
            <a:pPr lvl="1"/>
            <a:r>
              <a:rPr lang="en-US" dirty="0"/>
              <a:t>Service Area 3 Team Lead – Denise Day(</a:t>
            </a:r>
            <a:r>
              <a:rPr lang="en-US" dirty="0">
                <a:solidFill>
                  <a:srgbClr val="00B0F0"/>
                </a:solidFill>
                <a:hlinkClick r:id="rId8">
                  <a:extLst>
                    <a:ext uri="{A12FA001-AC4F-418D-AE19-62706E023703}">
                      <ahyp:hlinkClr xmlns:ahyp="http://schemas.microsoft.com/office/drawing/2018/hyperlinkcolor" val="tx"/>
                    </a:ext>
                  </a:extLst>
                </a:hlinkClick>
              </a:rPr>
              <a:t>daydenise24@yahoo.com</a:t>
            </a:r>
            <a:r>
              <a:rPr lang="en-US" dirty="0"/>
              <a:t>)</a:t>
            </a:r>
          </a:p>
          <a:p>
            <a:pPr lvl="1"/>
            <a:r>
              <a:rPr lang="en-US" dirty="0"/>
              <a:t>Service Area 4 Team Lead – Greg Olgin (</a:t>
            </a:r>
            <a:r>
              <a:rPr lang="en-US" dirty="0">
                <a:solidFill>
                  <a:srgbClr val="00B0F0"/>
                </a:solidFill>
                <a:hlinkClick r:id="rId9">
                  <a:extLst>
                    <a:ext uri="{A12FA001-AC4F-418D-AE19-62706E023703}">
                      <ahyp:hlinkClr xmlns:ahyp="http://schemas.microsoft.com/office/drawing/2018/hyperlinkcolor" val="tx"/>
                    </a:ext>
                  </a:extLst>
                </a:hlinkClick>
              </a:rPr>
              <a:t>greg_olgin@yahoo.com</a:t>
            </a:r>
            <a:r>
              <a:rPr lang="en-US" dirty="0"/>
              <a:t>)</a:t>
            </a:r>
          </a:p>
        </p:txBody>
      </p:sp>
    </p:spTree>
    <p:extLst>
      <p:ext uri="{BB962C8B-B14F-4D97-AF65-F5344CB8AC3E}">
        <p14:creationId xmlns:p14="http://schemas.microsoft.com/office/powerpoint/2010/main" val="1929758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C6EE7-EF98-4D17-BFFD-05CBB5134BD8}"/>
              </a:ext>
            </a:extLst>
          </p:cNvPr>
          <p:cNvSpPr>
            <a:spLocks noGrp="1"/>
          </p:cNvSpPr>
          <p:nvPr>
            <p:ph type="title"/>
          </p:nvPr>
        </p:nvSpPr>
        <p:spPr/>
        <p:txBody>
          <a:bodyPr/>
          <a:lstStyle/>
          <a:p>
            <a:pPr algn="ctr"/>
            <a:r>
              <a:rPr lang="en-US" b="1" dirty="0"/>
              <a:t>Resources for Assistance</a:t>
            </a:r>
          </a:p>
        </p:txBody>
      </p:sp>
      <p:sp>
        <p:nvSpPr>
          <p:cNvPr id="3" name="Content Placeholder 2">
            <a:extLst>
              <a:ext uri="{FF2B5EF4-FFF2-40B4-BE49-F238E27FC236}">
                <a16:creationId xmlns:a16="http://schemas.microsoft.com/office/drawing/2014/main" id="{61494E7A-72BA-4F0E-B244-E56A6C383822}"/>
              </a:ext>
            </a:extLst>
          </p:cNvPr>
          <p:cNvSpPr>
            <a:spLocks noGrp="1"/>
          </p:cNvSpPr>
          <p:nvPr>
            <p:ph idx="1"/>
          </p:nvPr>
        </p:nvSpPr>
        <p:spPr>
          <a:xfrm>
            <a:off x="1154954" y="2603500"/>
            <a:ext cx="8987529" cy="3416300"/>
          </a:xfrm>
        </p:spPr>
        <p:txBody>
          <a:bodyPr>
            <a:normAutofit fontScale="92500" lnSpcReduction="10000"/>
          </a:bodyPr>
          <a:lstStyle/>
          <a:p>
            <a:r>
              <a:rPr lang="en-US" dirty="0"/>
              <a:t>Cub Scout Division Advancement:</a:t>
            </a:r>
          </a:p>
          <a:p>
            <a:pPr lvl="1"/>
            <a:r>
              <a:rPr lang="en-US" dirty="0"/>
              <a:t>Team Lead – Jenn Davis (</a:t>
            </a:r>
            <a:r>
              <a:rPr lang="en-US" dirty="0">
                <a:solidFill>
                  <a:srgbClr val="00B0F0"/>
                </a:solidFill>
                <a:hlinkClick r:id="rId3">
                  <a:extLst>
                    <a:ext uri="{A12FA001-AC4F-418D-AE19-62706E023703}">
                      <ahyp:hlinkClr xmlns:ahyp="http://schemas.microsoft.com/office/drawing/2018/hyperlinkcolor" val="tx"/>
                    </a:ext>
                  </a:extLst>
                </a:hlinkClick>
              </a:rPr>
              <a:t>jenn2davis@gmail.com</a:t>
            </a:r>
            <a:r>
              <a:rPr lang="en-US" dirty="0"/>
              <a:t>)</a:t>
            </a:r>
          </a:p>
          <a:p>
            <a:pPr lvl="1"/>
            <a:endParaRPr lang="en-US" dirty="0"/>
          </a:p>
          <a:p>
            <a:r>
              <a:rPr lang="en-US" dirty="0"/>
              <a:t>Young Adult Division Advancement:</a:t>
            </a:r>
          </a:p>
          <a:p>
            <a:pPr lvl="1"/>
            <a:r>
              <a:rPr lang="en-US" dirty="0"/>
              <a:t>Commissioner – Carol Doe (</a:t>
            </a:r>
            <a:r>
              <a:rPr lang="en-US" dirty="0">
                <a:solidFill>
                  <a:srgbClr val="00B0F0"/>
                </a:solidFill>
                <a:hlinkClick r:id="rId4">
                  <a:extLst>
                    <a:ext uri="{A12FA001-AC4F-418D-AE19-62706E023703}">
                      <ahyp:hlinkClr xmlns:ahyp="http://schemas.microsoft.com/office/drawing/2018/hyperlinkcolor" val="tx"/>
                    </a:ext>
                  </a:extLst>
                </a:hlinkClick>
              </a:rPr>
              <a:t>scdoe@roadrunner.com</a:t>
            </a:r>
            <a:r>
              <a:rPr lang="en-US" dirty="0"/>
              <a:t>)</a:t>
            </a:r>
          </a:p>
          <a:p>
            <a:pPr lvl="1"/>
            <a:r>
              <a:rPr lang="en-US" dirty="0"/>
              <a:t>Program Team Lead – Scott Pelfrey</a:t>
            </a:r>
          </a:p>
          <a:p>
            <a:pPr lvl="1"/>
            <a:endParaRPr lang="en-US" dirty="0"/>
          </a:p>
          <a:p>
            <a:r>
              <a:rPr lang="en-US" dirty="0"/>
              <a:t>NOVA and </a:t>
            </a:r>
            <a:r>
              <a:rPr lang="en-US" dirty="0" err="1"/>
              <a:t>SuperNOVA</a:t>
            </a:r>
            <a:r>
              <a:rPr lang="en-US" dirty="0"/>
              <a:t> (</a:t>
            </a:r>
            <a:r>
              <a:rPr lang="en-US" sz="1500" dirty="0">
                <a:solidFill>
                  <a:srgbClr val="00B0F0"/>
                </a:solidFill>
                <a:hlinkClick r:id="rId5">
                  <a:extLst>
                    <a:ext uri="{A12FA001-AC4F-418D-AE19-62706E023703}">
                      <ahyp:hlinkClr xmlns:ahyp="http://schemas.microsoft.com/office/drawing/2018/hyperlinkcolor" val="tx"/>
                    </a:ext>
                  </a:extLst>
                </a:hlinkClick>
              </a:rPr>
              <a:t>https://</a:t>
            </a:r>
            <a:r>
              <a:rPr lang="en-US" sz="1500" dirty="0" err="1">
                <a:solidFill>
                  <a:srgbClr val="00B0F0"/>
                </a:solidFill>
                <a:hlinkClick r:id="rId5">
                  <a:extLst>
                    <a:ext uri="{A12FA001-AC4F-418D-AE19-62706E023703}">
                      <ahyp:hlinkClr xmlns:ahyp="http://schemas.microsoft.com/office/drawing/2018/hyperlinkcolor" val="tx"/>
                    </a:ext>
                  </a:extLst>
                </a:hlinkClick>
              </a:rPr>
              <a:t>www.scouting.org</a:t>
            </a:r>
            <a:r>
              <a:rPr lang="en-US" sz="1500" dirty="0">
                <a:solidFill>
                  <a:srgbClr val="00B0F0"/>
                </a:solidFill>
                <a:hlinkClick r:id="rId5">
                  <a:extLst>
                    <a:ext uri="{A12FA001-AC4F-418D-AE19-62706E023703}">
                      <ahyp:hlinkClr xmlns:ahyp="http://schemas.microsoft.com/office/drawing/2018/hyperlinkcolor" val="tx"/>
                    </a:ext>
                  </a:extLst>
                </a:hlinkClick>
              </a:rPr>
              <a:t>/stem-nova-awards/volunteer-support/</a:t>
            </a:r>
            <a:r>
              <a:rPr lang="en-US" dirty="0">
                <a:solidFill>
                  <a:schemeClr val="tx1"/>
                </a:solidFill>
                <a:hlinkClick r:id="rId5">
                  <a:extLst>
                    <a:ext uri="{A12FA001-AC4F-418D-AE19-62706E023703}">
                      <ahyp:hlinkClr xmlns:ahyp="http://schemas.microsoft.com/office/drawing/2018/hyperlinkcolor" val="tx"/>
                    </a:ext>
                  </a:extLst>
                </a:hlinkClick>
              </a:rPr>
              <a:t>)</a:t>
            </a:r>
            <a:endParaRPr lang="en-US" dirty="0">
              <a:solidFill>
                <a:schemeClr val="tx1"/>
              </a:solidFill>
            </a:endParaRPr>
          </a:p>
          <a:p>
            <a:pPr lvl="1"/>
            <a:r>
              <a:rPr lang="en-US" dirty="0"/>
              <a:t>Greg Olgin (</a:t>
            </a:r>
            <a:r>
              <a:rPr lang="en-US" dirty="0" err="1">
                <a:solidFill>
                  <a:srgbClr val="00B0F0"/>
                </a:solidFill>
                <a:hlinkClick r:id="rId6">
                  <a:extLst>
                    <a:ext uri="{A12FA001-AC4F-418D-AE19-62706E023703}">
                      <ahyp:hlinkClr xmlns:ahyp="http://schemas.microsoft.com/office/drawing/2018/hyperlinkcolor" val="tx"/>
                    </a:ext>
                  </a:extLst>
                </a:hlinkClick>
              </a:rPr>
              <a:t>greg_olgin@yahoo.com</a:t>
            </a:r>
            <a:r>
              <a:rPr lang="en-US" dirty="0"/>
              <a:t>)</a:t>
            </a:r>
          </a:p>
          <a:p>
            <a:pPr lvl="1"/>
            <a:r>
              <a:rPr lang="en-US" dirty="0"/>
              <a:t>Dan Talpas (</a:t>
            </a:r>
            <a:r>
              <a:rPr lang="en-US" dirty="0" err="1">
                <a:solidFill>
                  <a:srgbClr val="00B0F0"/>
                </a:solidFill>
                <a:hlinkClick r:id="rId7">
                  <a:extLst>
                    <a:ext uri="{A12FA001-AC4F-418D-AE19-62706E023703}">
                      <ahyp:hlinkClr xmlns:ahyp="http://schemas.microsoft.com/office/drawing/2018/hyperlinkcolor" val="tx"/>
                    </a:ext>
                  </a:extLst>
                </a:hlinkClick>
              </a:rPr>
              <a:t>dtalpas@roadrunner.com</a:t>
            </a:r>
            <a:r>
              <a:rPr lang="en-US" dirty="0"/>
              <a:t>)</a:t>
            </a:r>
          </a:p>
          <a:p>
            <a:pPr lvl="1"/>
            <a:endParaRPr lang="en-US" dirty="0"/>
          </a:p>
        </p:txBody>
      </p:sp>
    </p:spTree>
    <p:extLst>
      <p:ext uri="{BB962C8B-B14F-4D97-AF65-F5344CB8AC3E}">
        <p14:creationId xmlns:p14="http://schemas.microsoft.com/office/powerpoint/2010/main" val="786649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CF325-4E96-4CCD-AED7-5300A0AA4CCA}"/>
              </a:ext>
            </a:extLst>
          </p:cNvPr>
          <p:cNvSpPr>
            <a:spLocks noGrp="1"/>
          </p:cNvSpPr>
          <p:nvPr>
            <p:ph type="title"/>
          </p:nvPr>
        </p:nvSpPr>
        <p:spPr/>
        <p:txBody>
          <a:bodyPr/>
          <a:lstStyle/>
          <a:p>
            <a:r>
              <a:rPr lang="en-US" b="1" dirty="0"/>
              <a:t>Objectives:</a:t>
            </a:r>
          </a:p>
        </p:txBody>
      </p:sp>
      <p:sp>
        <p:nvSpPr>
          <p:cNvPr id="3" name="Content Placeholder 2">
            <a:extLst>
              <a:ext uri="{FF2B5EF4-FFF2-40B4-BE49-F238E27FC236}">
                <a16:creationId xmlns:a16="http://schemas.microsoft.com/office/drawing/2014/main" id="{A8BA115A-372A-4EFC-9C75-33C8EB6FA447}"/>
              </a:ext>
            </a:extLst>
          </p:cNvPr>
          <p:cNvSpPr>
            <a:spLocks noGrp="1"/>
          </p:cNvSpPr>
          <p:nvPr>
            <p:ph idx="1"/>
          </p:nvPr>
        </p:nvSpPr>
        <p:spPr/>
        <p:txBody>
          <a:bodyPr/>
          <a:lstStyle/>
          <a:p>
            <a:endParaRPr lang="en-US" dirty="0"/>
          </a:p>
          <a:p>
            <a:r>
              <a:rPr lang="en-US" dirty="0"/>
              <a:t>Where to find current COVID-19 Advancement FAQ information</a:t>
            </a:r>
          </a:p>
          <a:p>
            <a:r>
              <a:rPr lang="en-US" dirty="0"/>
              <a:t>Current status of COVID-19 Advancement modifications</a:t>
            </a:r>
          </a:p>
          <a:p>
            <a:r>
              <a:rPr lang="en-US" dirty="0"/>
              <a:t>COVID-19 Eagle extension request process</a:t>
            </a:r>
          </a:p>
          <a:p>
            <a:r>
              <a:rPr lang="en-US" dirty="0"/>
              <a:t>COVID-19 Eagle project sessions restrictions and guidance</a:t>
            </a:r>
          </a:p>
          <a:p>
            <a:r>
              <a:rPr lang="en-US" dirty="0"/>
              <a:t>Merit badge opportunities in LEC</a:t>
            </a:r>
          </a:p>
          <a:p>
            <a:r>
              <a:rPr lang="en-US" dirty="0"/>
              <a:t>Using Scoutbook to record merit badge progress</a:t>
            </a:r>
          </a:p>
          <a:p>
            <a:r>
              <a:rPr lang="en-US" dirty="0"/>
              <a:t>Resources for Assistance</a:t>
            </a:r>
          </a:p>
          <a:p>
            <a:endParaRPr lang="en-US" dirty="0"/>
          </a:p>
        </p:txBody>
      </p:sp>
    </p:spTree>
    <p:extLst>
      <p:ext uri="{BB962C8B-B14F-4D97-AF65-F5344CB8AC3E}">
        <p14:creationId xmlns:p14="http://schemas.microsoft.com/office/powerpoint/2010/main" val="2500810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CF325-4E96-4CCD-AED7-5300A0AA4CCA}"/>
              </a:ext>
            </a:extLst>
          </p:cNvPr>
          <p:cNvSpPr>
            <a:spLocks noGrp="1"/>
          </p:cNvSpPr>
          <p:nvPr>
            <p:ph type="title"/>
          </p:nvPr>
        </p:nvSpPr>
        <p:spPr/>
        <p:txBody>
          <a:bodyPr/>
          <a:lstStyle/>
          <a:p>
            <a:r>
              <a:rPr lang="en-US" b="1" dirty="0"/>
              <a:t>COVID-19 Advancement FAQ:</a:t>
            </a:r>
          </a:p>
        </p:txBody>
      </p:sp>
      <p:sp>
        <p:nvSpPr>
          <p:cNvPr id="3" name="Content Placeholder 2">
            <a:extLst>
              <a:ext uri="{FF2B5EF4-FFF2-40B4-BE49-F238E27FC236}">
                <a16:creationId xmlns:a16="http://schemas.microsoft.com/office/drawing/2014/main" id="{A8BA115A-372A-4EFC-9C75-33C8EB6FA447}"/>
              </a:ext>
            </a:extLst>
          </p:cNvPr>
          <p:cNvSpPr>
            <a:spLocks noGrp="1"/>
          </p:cNvSpPr>
          <p:nvPr>
            <p:ph idx="1"/>
          </p:nvPr>
        </p:nvSpPr>
        <p:spPr/>
        <p:txBody>
          <a:bodyPr/>
          <a:lstStyle/>
          <a:p>
            <a:endParaRPr lang="en-US" dirty="0"/>
          </a:p>
          <a:p>
            <a:endParaRPr lang="en-US" dirty="0"/>
          </a:p>
          <a:p>
            <a:r>
              <a:rPr lang="en-US" dirty="0"/>
              <a:t>FAQ for COVID-19 is at:</a:t>
            </a:r>
          </a:p>
          <a:p>
            <a:pPr marL="0" indent="0">
              <a:buNone/>
            </a:pPr>
            <a:r>
              <a:rPr lang="en-US" dirty="0">
                <a:solidFill>
                  <a:srgbClr val="00B0F0"/>
                </a:solidFill>
                <a:hlinkClick r:id="rId3">
                  <a:extLst>
                    <a:ext uri="{A12FA001-AC4F-418D-AE19-62706E023703}">
                      <ahyp:hlinkClr xmlns:ahyp="http://schemas.microsoft.com/office/drawing/2018/hyperlinkcolor" val="tx"/>
                    </a:ext>
                  </a:extLst>
                </a:hlinkClick>
              </a:rPr>
              <a:t>https://</a:t>
            </a:r>
            <a:r>
              <a:rPr lang="en-US" dirty="0" err="1">
                <a:solidFill>
                  <a:srgbClr val="00B0F0"/>
                </a:solidFill>
                <a:hlinkClick r:id="rId3">
                  <a:extLst>
                    <a:ext uri="{A12FA001-AC4F-418D-AE19-62706E023703}">
                      <ahyp:hlinkClr xmlns:ahyp="http://schemas.microsoft.com/office/drawing/2018/hyperlinkcolor" val="tx"/>
                    </a:ext>
                  </a:extLst>
                </a:hlinkClick>
              </a:rPr>
              <a:t>www.scouting.org</a:t>
            </a:r>
            <a:r>
              <a:rPr lang="en-US" dirty="0">
                <a:solidFill>
                  <a:srgbClr val="00B0F0"/>
                </a:solidFill>
                <a:hlinkClick r:id="rId3">
                  <a:extLst>
                    <a:ext uri="{A12FA001-AC4F-418D-AE19-62706E023703}">
                      <ahyp:hlinkClr xmlns:ahyp="http://schemas.microsoft.com/office/drawing/2018/hyperlinkcolor" val="tx"/>
                    </a:ext>
                  </a:extLst>
                </a:hlinkClick>
              </a:rPr>
              <a:t>/coronavirus/covid-19-faq/</a:t>
            </a:r>
            <a:endParaRPr lang="en-US" dirty="0">
              <a:solidFill>
                <a:srgbClr val="00B0F0"/>
              </a:solidFill>
            </a:endParaRPr>
          </a:p>
          <a:p>
            <a:r>
              <a:rPr lang="en-US" dirty="0"/>
              <a:t>Advancement Tracking – Use Scoutbook or Internet Advancement</a:t>
            </a:r>
          </a:p>
          <a:p>
            <a:pPr lvl="1"/>
            <a:r>
              <a:rPr lang="en-US" dirty="0"/>
              <a:t>One of these is required to get advancements recorded into the National database</a:t>
            </a:r>
          </a:p>
          <a:p>
            <a:pPr marL="0" indent="0">
              <a:buNone/>
            </a:pPr>
            <a:endParaRPr lang="en-US" dirty="0"/>
          </a:p>
        </p:txBody>
      </p:sp>
    </p:spTree>
    <p:extLst>
      <p:ext uri="{BB962C8B-B14F-4D97-AF65-F5344CB8AC3E}">
        <p14:creationId xmlns:p14="http://schemas.microsoft.com/office/powerpoint/2010/main" val="1236269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CF325-4E96-4CCD-AED7-5300A0AA4CCA}"/>
              </a:ext>
            </a:extLst>
          </p:cNvPr>
          <p:cNvSpPr>
            <a:spLocks noGrp="1"/>
          </p:cNvSpPr>
          <p:nvPr>
            <p:ph type="title"/>
          </p:nvPr>
        </p:nvSpPr>
        <p:spPr/>
        <p:txBody>
          <a:bodyPr/>
          <a:lstStyle/>
          <a:p>
            <a:r>
              <a:rPr lang="en-US" b="1" dirty="0"/>
              <a:t>COVID-19 Advancement Cub Scouts:</a:t>
            </a:r>
          </a:p>
        </p:txBody>
      </p:sp>
      <p:sp>
        <p:nvSpPr>
          <p:cNvPr id="3" name="Content Placeholder 2">
            <a:extLst>
              <a:ext uri="{FF2B5EF4-FFF2-40B4-BE49-F238E27FC236}">
                <a16:creationId xmlns:a16="http://schemas.microsoft.com/office/drawing/2014/main" id="{A8BA115A-372A-4EFC-9C75-33C8EB6FA447}"/>
              </a:ext>
            </a:extLst>
          </p:cNvPr>
          <p:cNvSpPr>
            <a:spLocks noGrp="1"/>
          </p:cNvSpPr>
          <p:nvPr>
            <p:ph idx="1"/>
          </p:nvPr>
        </p:nvSpPr>
        <p:spPr/>
        <p:txBody>
          <a:bodyPr/>
          <a:lstStyle/>
          <a:p>
            <a:endParaRPr lang="en-US" dirty="0"/>
          </a:p>
          <a:p>
            <a:endParaRPr lang="en-US" dirty="0"/>
          </a:p>
          <a:p>
            <a:r>
              <a:rPr lang="en-US" dirty="0"/>
              <a:t>Parents may sign off on Webelos and Arrow of Light requirements</a:t>
            </a:r>
          </a:p>
          <a:p>
            <a:r>
              <a:rPr lang="en-US" dirty="0"/>
              <a:t>Cub Scouts can continue to work thru the summer on den advancements</a:t>
            </a:r>
          </a:p>
          <a:p>
            <a:r>
              <a:rPr lang="en-US" dirty="0"/>
              <a:t>Virtual meetings can be used for the visit a troop requirement</a:t>
            </a:r>
          </a:p>
          <a:p>
            <a:endParaRPr lang="en-US" dirty="0"/>
          </a:p>
        </p:txBody>
      </p:sp>
    </p:spTree>
    <p:extLst>
      <p:ext uri="{BB962C8B-B14F-4D97-AF65-F5344CB8AC3E}">
        <p14:creationId xmlns:p14="http://schemas.microsoft.com/office/powerpoint/2010/main" val="1854584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CF325-4E96-4CCD-AED7-5300A0AA4CCA}"/>
              </a:ext>
            </a:extLst>
          </p:cNvPr>
          <p:cNvSpPr>
            <a:spLocks noGrp="1"/>
          </p:cNvSpPr>
          <p:nvPr>
            <p:ph type="title"/>
          </p:nvPr>
        </p:nvSpPr>
        <p:spPr/>
        <p:txBody>
          <a:bodyPr/>
          <a:lstStyle/>
          <a:p>
            <a:pPr algn="ctr"/>
            <a:r>
              <a:rPr lang="en-US" b="1" dirty="0"/>
              <a:t>COVID-19 Advancement Scouts BSA - Swimming:</a:t>
            </a:r>
          </a:p>
        </p:txBody>
      </p:sp>
      <p:sp>
        <p:nvSpPr>
          <p:cNvPr id="3" name="Content Placeholder 2">
            <a:extLst>
              <a:ext uri="{FF2B5EF4-FFF2-40B4-BE49-F238E27FC236}">
                <a16:creationId xmlns:a16="http://schemas.microsoft.com/office/drawing/2014/main" id="{A8BA115A-372A-4EFC-9C75-33C8EB6FA447}"/>
              </a:ext>
            </a:extLst>
          </p:cNvPr>
          <p:cNvSpPr>
            <a:spLocks noGrp="1"/>
          </p:cNvSpPr>
          <p:nvPr>
            <p:ph idx="1"/>
          </p:nvPr>
        </p:nvSpPr>
        <p:spPr/>
        <p:txBody>
          <a:bodyPr/>
          <a:lstStyle/>
          <a:p>
            <a:endParaRPr lang="en-US" dirty="0"/>
          </a:p>
          <a:p>
            <a:r>
              <a:rPr lang="en-US" dirty="0"/>
              <a:t>The Swimming requirements for rank advancement can be deferred through the Life rank (but not Eagle)</a:t>
            </a:r>
          </a:p>
          <a:p>
            <a:r>
              <a:rPr lang="en-US" dirty="0"/>
              <a:t>Additional swimming requirements can be completed on dry land</a:t>
            </a:r>
          </a:p>
          <a:p>
            <a:r>
              <a:rPr lang="en-US" dirty="0"/>
              <a:t>Swim tests still needed for aquatic activities</a:t>
            </a:r>
          </a:p>
          <a:p>
            <a:r>
              <a:rPr lang="en-US" dirty="0"/>
              <a:t>Additional changes for Sea Scouts are outlined in the FAQ</a:t>
            </a:r>
          </a:p>
          <a:p>
            <a:endParaRPr lang="en-US" dirty="0"/>
          </a:p>
        </p:txBody>
      </p:sp>
    </p:spTree>
    <p:extLst>
      <p:ext uri="{BB962C8B-B14F-4D97-AF65-F5344CB8AC3E}">
        <p14:creationId xmlns:p14="http://schemas.microsoft.com/office/powerpoint/2010/main" val="2811689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CF325-4E96-4CCD-AED7-5300A0AA4CCA}"/>
              </a:ext>
            </a:extLst>
          </p:cNvPr>
          <p:cNvSpPr>
            <a:spLocks noGrp="1"/>
          </p:cNvSpPr>
          <p:nvPr>
            <p:ph type="title"/>
          </p:nvPr>
        </p:nvSpPr>
        <p:spPr/>
        <p:txBody>
          <a:bodyPr/>
          <a:lstStyle/>
          <a:p>
            <a:pPr algn="ctr"/>
            <a:r>
              <a:rPr lang="en-US" b="1" dirty="0"/>
              <a:t>COVID-19 Advancement Scouts BSA – Camping Merit Badge:</a:t>
            </a:r>
          </a:p>
        </p:txBody>
      </p:sp>
      <p:sp>
        <p:nvSpPr>
          <p:cNvPr id="3" name="Content Placeholder 2">
            <a:extLst>
              <a:ext uri="{FF2B5EF4-FFF2-40B4-BE49-F238E27FC236}">
                <a16:creationId xmlns:a16="http://schemas.microsoft.com/office/drawing/2014/main" id="{A8BA115A-372A-4EFC-9C75-33C8EB6FA447}"/>
              </a:ext>
            </a:extLst>
          </p:cNvPr>
          <p:cNvSpPr>
            <a:spLocks noGrp="1"/>
          </p:cNvSpPr>
          <p:nvPr>
            <p:ph idx="1"/>
          </p:nvPr>
        </p:nvSpPr>
        <p:spPr/>
        <p:txBody>
          <a:bodyPr/>
          <a:lstStyle/>
          <a:p>
            <a:r>
              <a:rPr lang="en-US" dirty="0"/>
              <a:t>Camping merit badge changes:</a:t>
            </a:r>
          </a:p>
          <a:p>
            <a:pPr lvl="1"/>
            <a:r>
              <a:rPr lang="en-US" dirty="0"/>
              <a:t>Requirement 9b changed (do TWO of):</a:t>
            </a:r>
          </a:p>
          <a:p>
            <a:pPr lvl="2"/>
            <a:r>
              <a:rPr lang="en-US" b="0" i="0" dirty="0">
                <a:solidFill>
                  <a:srgbClr val="000000"/>
                </a:solidFill>
                <a:effectLst/>
                <a:latin typeface="Roboto"/>
              </a:rPr>
              <a:t>Hike up a mountain, gaining at least 1,000 vertical feet</a:t>
            </a:r>
          </a:p>
          <a:p>
            <a:pPr lvl="2"/>
            <a:r>
              <a:rPr lang="en-US" b="0" i="0" dirty="0">
                <a:solidFill>
                  <a:srgbClr val="000000"/>
                </a:solidFill>
                <a:effectLst/>
                <a:latin typeface="Roboto"/>
              </a:rPr>
              <a:t>Backpack, snowshoe, or cross-country ski for at least 4 miles</a:t>
            </a:r>
          </a:p>
          <a:p>
            <a:pPr lvl="2"/>
            <a:r>
              <a:rPr lang="en-US" b="0" i="0" dirty="0">
                <a:solidFill>
                  <a:srgbClr val="000000"/>
                </a:solidFill>
                <a:effectLst/>
                <a:latin typeface="Roboto"/>
              </a:rPr>
              <a:t>Take a bike trip of at least 15 miles or at least four hours</a:t>
            </a:r>
          </a:p>
          <a:p>
            <a:pPr lvl="2"/>
            <a:r>
              <a:rPr lang="en-US" b="0" i="0" dirty="0">
                <a:solidFill>
                  <a:srgbClr val="000000"/>
                </a:solidFill>
                <a:effectLst/>
                <a:latin typeface="Roboto"/>
              </a:rPr>
              <a:t>Take a nonmotorized trip on the water of at least four hours or 5 miles</a:t>
            </a:r>
          </a:p>
          <a:p>
            <a:pPr lvl="2"/>
            <a:r>
              <a:rPr lang="en-US" b="0" i="0" dirty="0">
                <a:solidFill>
                  <a:srgbClr val="000000"/>
                </a:solidFill>
                <a:effectLst/>
                <a:latin typeface="Roboto"/>
              </a:rPr>
              <a:t>Plan and carry out an overnight snow camping experience</a:t>
            </a:r>
          </a:p>
          <a:p>
            <a:pPr lvl="2"/>
            <a:r>
              <a:rPr lang="en-US" b="0" i="0" dirty="0">
                <a:solidFill>
                  <a:srgbClr val="000000"/>
                </a:solidFill>
                <a:effectLst/>
                <a:latin typeface="Roboto"/>
              </a:rPr>
              <a:t>Rappel down a rappel route of 30 feet or more</a:t>
            </a:r>
            <a:endParaRPr lang="en-US" dirty="0"/>
          </a:p>
        </p:txBody>
      </p:sp>
    </p:spTree>
    <p:extLst>
      <p:ext uri="{BB962C8B-B14F-4D97-AF65-F5344CB8AC3E}">
        <p14:creationId xmlns:p14="http://schemas.microsoft.com/office/powerpoint/2010/main" val="2042002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CF325-4E96-4CCD-AED7-5300A0AA4CCA}"/>
              </a:ext>
            </a:extLst>
          </p:cNvPr>
          <p:cNvSpPr>
            <a:spLocks noGrp="1"/>
          </p:cNvSpPr>
          <p:nvPr>
            <p:ph type="title"/>
          </p:nvPr>
        </p:nvSpPr>
        <p:spPr/>
        <p:txBody>
          <a:bodyPr/>
          <a:lstStyle/>
          <a:p>
            <a:pPr algn="ctr"/>
            <a:r>
              <a:rPr lang="en-US" b="1" dirty="0"/>
              <a:t>COVID-19 Advancement Scouts BSA – Merit Badges:</a:t>
            </a:r>
          </a:p>
        </p:txBody>
      </p:sp>
      <p:sp>
        <p:nvSpPr>
          <p:cNvPr id="3" name="Content Placeholder 2">
            <a:extLst>
              <a:ext uri="{FF2B5EF4-FFF2-40B4-BE49-F238E27FC236}">
                <a16:creationId xmlns:a16="http://schemas.microsoft.com/office/drawing/2014/main" id="{A8BA115A-372A-4EFC-9C75-33C8EB6FA447}"/>
              </a:ext>
            </a:extLst>
          </p:cNvPr>
          <p:cNvSpPr>
            <a:spLocks noGrp="1"/>
          </p:cNvSpPr>
          <p:nvPr>
            <p:ph idx="1"/>
          </p:nvPr>
        </p:nvSpPr>
        <p:spPr/>
        <p:txBody>
          <a:bodyPr>
            <a:normAutofit/>
          </a:bodyPr>
          <a:lstStyle/>
          <a:p>
            <a:r>
              <a:rPr lang="en-US" dirty="0"/>
              <a:t>Merit badge and Nova/Supernova counseling can be done using digital platforms</a:t>
            </a:r>
          </a:p>
          <a:p>
            <a:r>
              <a:rPr lang="en-US" dirty="0"/>
              <a:t>Merit badge counselors can provide online instructions</a:t>
            </a:r>
          </a:p>
          <a:p>
            <a:r>
              <a:rPr lang="en-US" dirty="0"/>
              <a:t>Some merit badge requirements may be completed using virtual means (if the intent of the requirement is met)</a:t>
            </a:r>
          </a:p>
          <a:p>
            <a:r>
              <a:rPr lang="en-US" dirty="0"/>
              <a:t>Use a physical Blue Card </a:t>
            </a:r>
            <a:r>
              <a:rPr lang="en-US" b="1" dirty="0"/>
              <a:t>or</a:t>
            </a:r>
            <a:r>
              <a:rPr lang="en-US" dirty="0"/>
              <a:t> Scoutbook to record merit badge requirement completions</a:t>
            </a:r>
          </a:p>
          <a:p>
            <a:r>
              <a:rPr lang="en-US" dirty="0"/>
              <a:t>Time missed due to canceled unit meetings can still count toward active participation requirements and position of responsibility requirements</a:t>
            </a:r>
          </a:p>
          <a:p>
            <a:pPr marL="0" indent="0">
              <a:buNone/>
            </a:pPr>
            <a:endParaRPr lang="en-US" dirty="0"/>
          </a:p>
          <a:p>
            <a:endParaRPr lang="en-US" dirty="0"/>
          </a:p>
        </p:txBody>
      </p:sp>
    </p:spTree>
    <p:extLst>
      <p:ext uri="{BB962C8B-B14F-4D97-AF65-F5344CB8AC3E}">
        <p14:creationId xmlns:p14="http://schemas.microsoft.com/office/powerpoint/2010/main" val="3078919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CF325-4E96-4CCD-AED7-5300A0AA4CCA}"/>
              </a:ext>
            </a:extLst>
          </p:cNvPr>
          <p:cNvSpPr>
            <a:spLocks noGrp="1"/>
          </p:cNvSpPr>
          <p:nvPr>
            <p:ph type="title"/>
          </p:nvPr>
        </p:nvSpPr>
        <p:spPr/>
        <p:txBody>
          <a:bodyPr/>
          <a:lstStyle/>
          <a:p>
            <a:pPr algn="ctr"/>
            <a:r>
              <a:rPr lang="en-US" b="1" dirty="0"/>
              <a:t>COVID-19 Advancement Scouts BSA - Ranks:</a:t>
            </a:r>
          </a:p>
        </p:txBody>
      </p:sp>
      <p:sp>
        <p:nvSpPr>
          <p:cNvPr id="3" name="Content Placeholder 2">
            <a:extLst>
              <a:ext uri="{FF2B5EF4-FFF2-40B4-BE49-F238E27FC236}">
                <a16:creationId xmlns:a16="http://schemas.microsoft.com/office/drawing/2014/main" id="{A8BA115A-372A-4EFC-9C75-33C8EB6FA447}"/>
              </a:ext>
            </a:extLst>
          </p:cNvPr>
          <p:cNvSpPr>
            <a:spLocks noGrp="1"/>
          </p:cNvSpPr>
          <p:nvPr>
            <p:ph idx="1"/>
          </p:nvPr>
        </p:nvSpPr>
        <p:spPr/>
        <p:txBody>
          <a:bodyPr>
            <a:normAutofit lnSpcReduction="10000"/>
          </a:bodyPr>
          <a:lstStyle/>
          <a:p>
            <a:endParaRPr lang="en-US" dirty="0"/>
          </a:p>
          <a:p>
            <a:endParaRPr lang="en-US" dirty="0"/>
          </a:p>
          <a:p>
            <a:r>
              <a:rPr lang="en-US" dirty="0"/>
              <a:t>Changes have been made to the Tenderfoot, Second Class and First Class rank requirements to support social distancing. These are in effect until 31-Dec-2020 currently. See the COVID-19 FAQ for details</a:t>
            </a:r>
          </a:p>
          <a:p>
            <a:r>
              <a:rPr lang="en-US" dirty="0"/>
              <a:t>Virtual camping can count for some Order of the Arrow nights of camping</a:t>
            </a:r>
          </a:p>
          <a:p>
            <a:r>
              <a:rPr lang="en-US" dirty="0"/>
              <a:t>Electronic or digital signatures will be accepted on Eagle/Summit/Quartermaster packets and applications until further notice</a:t>
            </a:r>
          </a:p>
          <a:p>
            <a:r>
              <a:rPr lang="en-US" dirty="0"/>
              <a:t>Provisions are possible by using photos of work to work on advancements if a Scout cannot do video conferencing</a:t>
            </a:r>
          </a:p>
          <a:p>
            <a:pPr marL="0" indent="0">
              <a:buNone/>
            </a:pPr>
            <a:endParaRPr lang="en-US" dirty="0"/>
          </a:p>
          <a:p>
            <a:endParaRPr lang="en-US" dirty="0"/>
          </a:p>
        </p:txBody>
      </p:sp>
    </p:spTree>
    <p:extLst>
      <p:ext uri="{BB962C8B-B14F-4D97-AF65-F5344CB8AC3E}">
        <p14:creationId xmlns:p14="http://schemas.microsoft.com/office/powerpoint/2010/main" val="1933850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CF325-4E96-4CCD-AED7-5300A0AA4CCA}"/>
              </a:ext>
            </a:extLst>
          </p:cNvPr>
          <p:cNvSpPr>
            <a:spLocks noGrp="1"/>
          </p:cNvSpPr>
          <p:nvPr>
            <p:ph type="title"/>
          </p:nvPr>
        </p:nvSpPr>
        <p:spPr>
          <a:xfrm>
            <a:off x="1154953" y="973668"/>
            <a:ext cx="10269791" cy="706964"/>
          </a:xfrm>
        </p:spPr>
        <p:txBody>
          <a:bodyPr/>
          <a:lstStyle/>
          <a:p>
            <a:pPr algn="ctr"/>
            <a:r>
              <a:rPr lang="en-US" b="1" dirty="0"/>
              <a:t>COVID-19 Advancement Scouts BSA – </a:t>
            </a:r>
            <a:br>
              <a:rPr lang="en-US" b="1" dirty="0"/>
            </a:br>
            <a:r>
              <a:rPr lang="en-US" b="1" dirty="0"/>
              <a:t>Eagle extension request process</a:t>
            </a:r>
          </a:p>
        </p:txBody>
      </p:sp>
      <p:sp>
        <p:nvSpPr>
          <p:cNvPr id="3" name="Content Placeholder 2">
            <a:extLst>
              <a:ext uri="{FF2B5EF4-FFF2-40B4-BE49-F238E27FC236}">
                <a16:creationId xmlns:a16="http://schemas.microsoft.com/office/drawing/2014/main" id="{A8BA115A-372A-4EFC-9C75-33C8EB6FA447}"/>
              </a:ext>
            </a:extLst>
          </p:cNvPr>
          <p:cNvSpPr>
            <a:spLocks noGrp="1"/>
          </p:cNvSpPr>
          <p:nvPr>
            <p:ph idx="1"/>
          </p:nvPr>
        </p:nvSpPr>
        <p:spPr>
          <a:xfrm>
            <a:off x="1154954" y="2603499"/>
            <a:ext cx="8825659" cy="3765769"/>
          </a:xfrm>
        </p:spPr>
        <p:txBody>
          <a:bodyPr>
            <a:normAutofit fontScale="92500" lnSpcReduction="20000"/>
          </a:bodyPr>
          <a:lstStyle/>
          <a:p>
            <a:r>
              <a:rPr lang="en-US" sz="1900" dirty="0"/>
              <a:t>Local councils can grant extensions for earning the Eagle rank after the 18</a:t>
            </a:r>
            <a:r>
              <a:rPr lang="en-US" sz="1900" baseline="30000" dirty="0"/>
              <a:t>th</a:t>
            </a:r>
            <a:r>
              <a:rPr lang="en-US" sz="1900" dirty="0"/>
              <a:t> birthday if the request is due to COVID-19 disruptions</a:t>
            </a:r>
          </a:p>
          <a:p>
            <a:r>
              <a:rPr lang="en-US" sz="1900" dirty="0"/>
              <a:t>The extensions are for three months but may be up to six months if needed</a:t>
            </a:r>
          </a:p>
          <a:p>
            <a:r>
              <a:rPr lang="en-US" sz="1900" dirty="0"/>
              <a:t>This is in effect until 31-Dec-2020</a:t>
            </a:r>
          </a:p>
          <a:p>
            <a:r>
              <a:rPr lang="en-US" sz="1900" dirty="0"/>
              <a:t>Use the ‘</a:t>
            </a:r>
            <a:r>
              <a:rPr lang="fr-FR" sz="1900" b="0" i="0" u="none" strike="noStrike" dirty="0">
                <a:solidFill>
                  <a:srgbClr val="00B0F0"/>
                </a:solidFill>
                <a:effectLst/>
                <a:latin typeface="adobe-garamond-pro"/>
                <a:hlinkClick r:id="rId3">
                  <a:extLst>
                    <a:ext uri="{A12FA001-AC4F-418D-AE19-62706E023703}">
                      <ahyp:hlinkClr xmlns:ahyp="http://schemas.microsoft.com/office/drawing/2018/hyperlinkcolor" val="tx"/>
                    </a:ext>
                  </a:extLst>
                </a:hlinkClick>
              </a:rPr>
              <a:t>Request Package for Eagle Scout Extension</a:t>
            </a:r>
            <a:r>
              <a:rPr lang="en-US" sz="1900" b="0" i="0" u="none" strike="noStrike" dirty="0">
                <a:solidFill>
                  <a:srgbClr val="3D9991"/>
                </a:solidFill>
                <a:effectLst/>
                <a:latin typeface="adobe-garamond-pro"/>
              </a:rPr>
              <a:t>’ </a:t>
            </a:r>
            <a:r>
              <a:rPr lang="en-US" sz="1900" dirty="0"/>
              <a:t>from the LEC website to request an Eagle extension due to COVID</a:t>
            </a:r>
          </a:p>
          <a:p>
            <a:r>
              <a:rPr lang="en-US" sz="1900" dirty="0"/>
              <a:t>Extension requests should be filled out completely (the document is a fillable PDF) and emailed to Christine Friswold (</a:t>
            </a:r>
            <a:r>
              <a:rPr lang="en-US" sz="1900" dirty="0">
                <a:solidFill>
                  <a:srgbClr val="00B0F0"/>
                </a:solidFill>
                <a:hlinkClick r:id="rId4">
                  <a:extLst>
                    <a:ext uri="{A12FA001-AC4F-418D-AE19-62706E023703}">
                      <ahyp:hlinkClr xmlns:ahyp="http://schemas.microsoft.com/office/drawing/2018/hyperlinkcolor" val="tx"/>
                    </a:ext>
                  </a:extLst>
                </a:hlinkClick>
              </a:rPr>
              <a:t>christine.friswold@scouting.org</a:t>
            </a:r>
            <a:r>
              <a:rPr lang="en-US" sz="1900" dirty="0"/>
              <a:t>) at the LEC office</a:t>
            </a:r>
          </a:p>
          <a:p>
            <a:r>
              <a:rPr lang="en-US" sz="1900" dirty="0"/>
              <a:t>The extension request will be reviewed by the LEC Scouts BSA advancement team and an approval (if granted) will be sent to the Scout</a:t>
            </a:r>
          </a:p>
          <a:p>
            <a:r>
              <a:rPr lang="en-US" sz="1900" dirty="0"/>
              <a:t>Approval documents need to be provided when the Eagle rank paperwork is submitted</a:t>
            </a:r>
          </a:p>
          <a:p>
            <a:pPr marL="0" indent="0">
              <a:buNone/>
            </a:pPr>
            <a:endParaRPr lang="en-US" dirty="0"/>
          </a:p>
        </p:txBody>
      </p:sp>
    </p:spTree>
    <p:extLst>
      <p:ext uri="{BB962C8B-B14F-4D97-AF65-F5344CB8AC3E}">
        <p14:creationId xmlns:p14="http://schemas.microsoft.com/office/powerpoint/2010/main" val="42143132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892</TotalTime>
  <Words>4096</Words>
  <Application>Microsoft Office PowerPoint</Application>
  <PresentationFormat>Widescreen</PresentationFormat>
  <Paragraphs>174</Paragraphs>
  <Slides>15</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adobe-garamond-pro</vt:lpstr>
      <vt:lpstr>Arial</vt:lpstr>
      <vt:lpstr>Calibri</vt:lpstr>
      <vt:lpstr>Century Gothic</vt:lpstr>
      <vt:lpstr>Roboto</vt:lpstr>
      <vt:lpstr>Wingdings 3</vt:lpstr>
      <vt:lpstr>Ion Boardroom</vt:lpstr>
      <vt:lpstr>Advancement During COVID</vt:lpstr>
      <vt:lpstr>Objectives:</vt:lpstr>
      <vt:lpstr>COVID-19 Advancement FAQ:</vt:lpstr>
      <vt:lpstr>COVID-19 Advancement Cub Scouts:</vt:lpstr>
      <vt:lpstr>COVID-19 Advancement Scouts BSA - Swimming:</vt:lpstr>
      <vt:lpstr>COVID-19 Advancement Scouts BSA – Camping Merit Badge:</vt:lpstr>
      <vt:lpstr>COVID-19 Advancement Scouts BSA – Merit Badges:</vt:lpstr>
      <vt:lpstr>COVID-19 Advancement Scouts BSA - Ranks:</vt:lpstr>
      <vt:lpstr>COVID-19 Advancement Scouts BSA –  Eagle extension request process</vt:lpstr>
      <vt:lpstr>COVID-19 Advancement Scouts BSA –  Eagle project sessions restrictions and guidance</vt:lpstr>
      <vt:lpstr>COVID-19 Advancement Scouts BSA –  Merit badge opportunities in LEC</vt:lpstr>
      <vt:lpstr>COVID-19 Advancement Scouts BSA –  Using Scoutbook to record merit badge progress</vt:lpstr>
      <vt:lpstr>Questions and Answers</vt:lpstr>
      <vt:lpstr>Resources for Assistance</vt:lpstr>
      <vt:lpstr>Resources for Assistance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Title </dc:title>
  <dc:creator>Brown, Jacob</dc:creator>
  <cp:lastModifiedBy>Gary Jarkewicz</cp:lastModifiedBy>
  <cp:revision>30</cp:revision>
  <dcterms:created xsi:type="dcterms:W3CDTF">2020-10-29T18:41:42Z</dcterms:created>
  <dcterms:modified xsi:type="dcterms:W3CDTF">2020-11-13T16:00:49Z</dcterms:modified>
</cp:coreProperties>
</file>