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5684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58DAA-E1FD-4FA0-9C30-3B255A1F2053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7DDF24-6DAE-4270-8698-0AD643430E51}">
      <dgm:prSet/>
      <dgm:spPr/>
      <dgm:t>
        <a:bodyPr/>
        <a:lstStyle/>
        <a:p>
          <a:r>
            <a:rPr lang="en-US" dirty="0"/>
            <a:t>IDENTIFY</a:t>
          </a:r>
        </a:p>
      </dgm:t>
    </dgm:pt>
    <dgm:pt modelId="{A7E2167F-DC5A-4403-8D35-E6AF409E1BC3}" type="parTrans" cxnId="{C3903088-3A7D-40B1-8A39-AE600DB6AEF4}">
      <dgm:prSet/>
      <dgm:spPr/>
      <dgm:t>
        <a:bodyPr/>
        <a:lstStyle/>
        <a:p>
          <a:endParaRPr lang="en-US"/>
        </a:p>
      </dgm:t>
    </dgm:pt>
    <dgm:pt modelId="{D415E8A3-12E9-440D-84FD-7F3AC399E6DD}" type="sibTrans" cxnId="{C3903088-3A7D-40B1-8A39-AE600DB6AEF4}">
      <dgm:prSet/>
      <dgm:spPr/>
      <dgm:t>
        <a:bodyPr/>
        <a:lstStyle/>
        <a:p>
          <a:endParaRPr lang="en-US"/>
        </a:p>
      </dgm:t>
    </dgm:pt>
    <dgm:pt modelId="{A9A294D0-3507-4333-A7CE-CAC3F680A902}">
      <dgm:prSet/>
      <dgm:spPr/>
      <dgm:t>
        <a:bodyPr/>
        <a:lstStyle/>
        <a:p>
          <a:r>
            <a:rPr lang="en-US"/>
            <a:t>At the end of this course, you will be able to identify areas in which your unit can benefit from attending and/or staffing a Council Program Event;</a:t>
          </a:r>
        </a:p>
      </dgm:t>
    </dgm:pt>
    <dgm:pt modelId="{7BE9CF6B-FF3B-45CA-9B21-7571C9065FDC}" type="parTrans" cxnId="{807F85D7-2966-44EF-9135-B420F89BC9B2}">
      <dgm:prSet/>
      <dgm:spPr/>
      <dgm:t>
        <a:bodyPr/>
        <a:lstStyle/>
        <a:p>
          <a:endParaRPr lang="en-US"/>
        </a:p>
      </dgm:t>
    </dgm:pt>
    <dgm:pt modelId="{801AB7C9-0400-4FB6-9151-0A92467BEE8B}" type="sibTrans" cxnId="{807F85D7-2966-44EF-9135-B420F89BC9B2}">
      <dgm:prSet/>
      <dgm:spPr/>
      <dgm:t>
        <a:bodyPr/>
        <a:lstStyle/>
        <a:p>
          <a:endParaRPr lang="en-US"/>
        </a:p>
      </dgm:t>
    </dgm:pt>
    <dgm:pt modelId="{F0F49046-9F64-4B9A-8221-A055BB87E4BF}">
      <dgm:prSet/>
      <dgm:spPr/>
      <dgm:t>
        <a:bodyPr/>
        <a:lstStyle/>
        <a:p>
          <a:r>
            <a:rPr lang="en-US" dirty="0"/>
            <a:t>RESOURCE</a:t>
          </a:r>
        </a:p>
      </dgm:t>
    </dgm:pt>
    <dgm:pt modelId="{D5FC1A12-FB64-4754-8927-1301214ABCC9}" type="parTrans" cxnId="{F9A354FA-9C51-4658-B445-72FC37EA085D}">
      <dgm:prSet/>
      <dgm:spPr/>
      <dgm:t>
        <a:bodyPr/>
        <a:lstStyle/>
        <a:p>
          <a:endParaRPr lang="en-US"/>
        </a:p>
      </dgm:t>
    </dgm:pt>
    <dgm:pt modelId="{697ABD10-C555-48F4-9E79-65A54FE16AE1}" type="sibTrans" cxnId="{F9A354FA-9C51-4658-B445-72FC37EA085D}">
      <dgm:prSet/>
      <dgm:spPr/>
      <dgm:t>
        <a:bodyPr/>
        <a:lstStyle/>
        <a:p>
          <a:endParaRPr lang="en-US"/>
        </a:p>
      </dgm:t>
    </dgm:pt>
    <dgm:pt modelId="{B07F35D3-5AE6-4AAB-8092-AE137A360566}">
      <dgm:prSet/>
      <dgm:spPr/>
      <dgm:t>
        <a:bodyPr/>
        <a:lstStyle/>
        <a:p>
          <a:r>
            <a:rPr lang="en-US"/>
            <a:t>You will have resources to help you find opportunities to participate in and/or staff a Council Program Event;</a:t>
          </a:r>
        </a:p>
      </dgm:t>
    </dgm:pt>
    <dgm:pt modelId="{E3AC4CF2-01B3-424E-8956-206552FA3F19}" type="parTrans" cxnId="{AFD46BAC-6D97-4584-9ADE-8A3E008DB979}">
      <dgm:prSet/>
      <dgm:spPr/>
      <dgm:t>
        <a:bodyPr/>
        <a:lstStyle/>
        <a:p>
          <a:endParaRPr lang="en-US"/>
        </a:p>
      </dgm:t>
    </dgm:pt>
    <dgm:pt modelId="{0D669E0C-F4C4-4EE5-A7F2-D3F4BF0D7F35}" type="sibTrans" cxnId="{AFD46BAC-6D97-4584-9ADE-8A3E008DB979}">
      <dgm:prSet/>
      <dgm:spPr/>
      <dgm:t>
        <a:bodyPr/>
        <a:lstStyle/>
        <a:p>
          <a:endParaRPr lang="en-US"/>
        </a:p>
      </dgm:t>
    </dgm:pt>
    <dgm:pt modelId="{87018F4C-D9AA-41AD-9404-5A3EBA158227}">
      <dgm:prSet/>
      <dgm:spPr/>
      <dgm:t>
        <a:bodyPr/>
        <a:lstStyle/>
        <a:p>
          <a:r>
            <a:rPr lang="en-US" dirty="0"/>
            <a:t>WITNESS</a:t>
          </a:r>
        </a:p>
      </dgm:t>
    </dgm:pt>
    <dgm:pt modelId="{6A488560-388C-497A-BBD4-8400C21209D4}" type="parTrans" cxnId="{7F3D774D-358C-40A7-ABB4-8ABD1E67B248}">
      <dgm:prSet/>
      <dgm:spPr/>
      <dgm:t>
        <a:bodyPr/>
        <a:lstStyle/>
        <a:p>
          <a:endParaRPr lang="en-US"/>
        </a:p>
      </dgm:t>
    </dgm:pt>
    <dgm:pt modelId="{BECFA22F-5870-4FD4-A870-9CAC023C40DC}" type="sibTrans" cxnId="{7F3D774D-358C-40A7-ABB4-8ABD1E67B248}">
      <dgm:prSet/>
      <dgm:spPr/>
      <dgm:t>
        <a:bodyPr/>
        <a:lstStyle/>
        <a:p>
          <a:endParaRPr lang="en-US"/>
        </a:p>
      </dgm:t>
    </dgm:pt>
    <dgm:pt modelId="{022F0AE6-BD9B-46BB-BEE7-0759BA3D0577}">
      <dgm:prSet/>
      <dgm:spPr/>
      <dgm:t>
        <a:bodyPr/>
        <a:lstStyle/>
        <a:p>
          <a:r>
            <a:rPr lang="en-US" dirty="0"/>
            <a:t>You will hear from real live people who have participated in and staffed events and see what they have to say!</a:t>
          </a:r>
        </a:p>
      </dgm:t>
    </dgm:pt>
    <dgm:pt modelId="{A0678984-CF6C-4CDE-A972-AAB80186C569}" type="parTrans" cxnId="{19880669-D374-48E1-9558-EDCB00684E3E}">
      <dgm:prSet/>
      <dgm:spPr/>
      <dgm:t>
        <a:bodyPr/>
        <a:lstStyle/>
        <a:p>
          <a:endParaRPr lang="en-US"/>
        </a:p>
      </dgm:t>
    </dgm:pt>
    <dgm:pt modelId="{7159ED30-0FDC-4DAE-9477-F409AF52D0A6}" type="sibTrans" cxnId="{19880669-D374-48E1-9558-EDCB00684E3E}">
      <dgm:prSet/>
      <dgm:spPr/>
      <dgm:t>
        <a:bodyPr/>
        <a:lstStyle/>
        <a:p>
          <a:endParaRPr lang="en-US"/>
        </a:p>
      </dgm:t>
    </dgm:pt>
    <dgm:pt modelId="{A17B5C59-1402-410E-BC0C-5C394BDD7895}" type="pres">
      <dgm:prSet presAssocID="{E6B58DAA-E1FD-4FA0-9C30-3B255A1F2053}" presName="Name0" presStyleCnt="0">
        <dgm:presLayoutVars>
          <dgm:dir/>
          <dgm:animLvl val="lvl"/>
          <dgm:resizeHandles val="exact"/>
        </dgm:presLayoutVars>
      </dgm:prSet>
      <dgm:spPr/>
    </dgm:pt>
    <dgm:pt modelId="{146B0342-DD10-45B5-8AF4-7B737CDE8FBD}" type="pres">
      <dgm:prSet presAssocID="{027DDF24-6DAE-4270-8698-0AD643430E51}" presName="linNode" presStyleCnt="0"/>
      <dgm:spPr/>
    </dgm:pt>
    <dgm:pt modelId="{80DA04B9-637C-462F-8B7C-9026EF9F57E6}" type="pres">
      <dgm:prSet presAssocID="{027DDF24-6DAE-4270-8698-0AD643430E51}" presName="parentText" presStyleLbl="solidFgAcc1" presStyleIdx="0" presStyleCnt="3" custLinFactNeighborX="-1004" custLinFactNeighborY="1158">
        <dgm:presLayoutVars>
          <dgm:chMax val="1"/>
          <dgm:bulletEnabled/>
        </dgm:presLayoutVars>
      </dgm:prSet>
      <dgm:spPr/>
    </dgm:pt>
    <dgm:pt modelId="{57157656-60E5-4DBB-8F9F-D29F914E7279}" type="pres">
      <dgm:prSet presAssocID="{027DDF24-6DAE-4270-8698-0AD643430E51}" presName="descendantText" presStyleLbl="alignNode1" presStyleIdx="0" presStyleCnt="3">
        <dgm:presLayoutVars>
          <dgm:bulletEnabled/>
        </dgm:presLayoutVars>
      </dgm:prSet>
      <dgm:spPr/>
    </dgm:pt>
    <dgm:pt modelId="{F94AF117-CD94-431F-A0C8-196AC6F2566C}" type="pres">
      <dgm:prSet presAssocID="{D415E8A3-12E9-440D-84FD-7F3AC399E6DD}" presName="sp" presStyleCnt="0"/>
      <dgm:spPr/>
    </dgm:pt>
    <dgm:pt modelId="{C0BEEC80-D743-438A-AAEB-616EC753CD78}" type="pres">
      <dgm:prSet presAssocID="{F0F49046-9F64-4B9A-8221-A055BB87E4BF}" presName="linNode" presStyleCnt="0"/>
      <dgm:spPr/>
    </dgm:pt>
    <dgm:pt modelId="{59242068-708B-431D-8E60-FFEFD0EACDBF}" type="pres">
      <dgm:prSet presAssocID="{F0F49046-9F64-4B9A-8221-A055BB87E4BF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AA4F48E2-0BDB-41F0-9C88-93D6D3391953}" type="pres">
      <dgm:prSet presAssocID="{F0F49046-9F64-4B9A-8221-A055BB87E4BF}" presName="descendantText" presStyleLbl="alignNode1" presStyleIdx="1" presStyleCnt="3">
        <dgm:presLayoutVars>
          <dgm:bulletEnabled/>
        </dgm:presLayoutVars>
      </dgm:prSet>
      <dgm:spPr/>
    </dgm:pt>
    <dgm:pt modelId="{F5115DA9-4170-407E-8B7A-76477E7473DF}" type="pres">
      <dgm:prSet presAssocID="{697ABD10-C555-48F4-9E79-65A54FE16AE1}" presName="sp" presStyleCnt="0"/>
      <dgm:spPr/>
    </dgm:pt>
    <dgm:pt modelId="{37A1BC4A-BA7C-4D8A-8E44-025BFBA21BD3}" type="pres">
      <dgm:prSet presAssocID="{87018F4C-D9AA-41AD-9404-5A3EBA158227}" presName="linNode" presStyleCnt="0"/>
      <dgm:spPr/>
    </dgm:pt>
    <dgm:pt modelId="{A46D804E-2AD2-46BF-A304-8B8D24A7C36B}" type="pres">
      <dgm:prSet presAssocID="{87018F4C-D9AA-41AD-9404-5A3EBA158227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12D25860-6A64-45D9-8E6C-DEC9C568F48B}" type="pres">
      <dgm:prSet presAssocID="{87018F4C-D9AA-41AD-9404-5A3EBA158227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FAD08204-894A-4375-A89A-B8237D0F9303}" type="presOf" srcId="{A9A294D0-3507-4333-A7CE-CAC3F680A902}" destId="{57157656-60E5-4DBB-8F9F-D29F914E7279}" srcOrd="0" destOrd="0" presId="urn:microsoft.com/office/officeart/2016/7/layout/VerticalHollowActionList"/>
    <dgm:cxn modelId="{8880753E-F024-4DB2-9865-F0BBCF9EB669}" type="presOf" srcId="{87018F4C-D9AA-41AD-9404-5A3EBA158227}" destId="{A46D804E-2AD2-46BF-A304-8B8D24A7C36B}" srcOrd="0" destOrd="0" presId="urn:microsoft.com/office/officeart/2016/7/layout/VerticalHollowActionList"/>
    <dgm:cxn modelId="{19880669-D374-48E1-9558-EDCB00684E3E}" srcId="{87018F4C-D9AA-41AD-9404-5A3EBA158227}" destId="{022F0AE6-BD9B-46BB-BEE7-0759BA3D0577}" srcOrd="0" destOrd="0" parTransId="{A0678984-CF6C-4CDE-A972-AAB80186C569}" sibTransId="{7159ED30-0FDC-4DAE-9477-F409AF52D0A6}"/>
    <dgm:cxn modelId="{7F3D774D-358C-40A7-ABB4-8ABD1E67B248}" srcId="{E6B58DAA-E1FD-4FA0-9C30-3B255A1F2053}" destId="{87018F4C-D9AA-41AD-9404-5A3EBA158227}" srcOrd="2" destOrd="0" parTransId="{6A488560-388C-497A-BBD4-8400C21209D4}" sibTransId="{BECFA22F-5870-4FD4-A870-9CAC023C40DC}"/>
    <dgm:cxn modelId="{C3903088-3A7D-40B1-8A39-AE600DB6AEF4}" srcId="{E6B58DAA-E1FD-4FA0-9C30-3B255A1F2053}" destId="{027DDF24-6DAE-4270-8698-0AD643430E51}" srcOrd="0" destOrd="0" parTransId="{A7E2167F-DC5A-4403-8D35-E6AF409E1BC3}" sibTransId="{D415E8A3-12E9-440D-84FD-7F3AC399E6DD}"/>
    <dgm:cxn modelId="{9A4CEE88-9CB7-4C5C-BD12-31C3203B14B7}" type="presOf" srcId="{E6B58DAA-E1FD-4FA0-9C30-3B255A1F2053}" destId="{A17B5C59-1402-410E-BC0C-5C394BDD7895}" srcOrd="0" destOrd="0" presId="urn:microsoft.com/office/officeart/2016/7/layout/VerticalHollowActionList"/>
    <dgm:cxn modelId="{8745DF95-8598-4270-8C56-9B10D7FE1FAB}" type="presOf" srcId="{F0F49046-9F64-4B9A-8221-A055BB87E4BF}" destId="{59242068-708B-431D-8E60-FFEFD0EACDBF}" srcOrd="0" destOrd="0" presId="urn:microsoft.com/office/officeart/2016/7/layout/VerticalHollowActionList"/>
    <dgm:cxn modelId="{AFD46BAC-6D97-4584-9ADE-8A3E008DB979}" srcId="{F0F49046-9F64-4B9A-8221-A055BB87E4BF}" destId="{B07F35D3-5AE6-4AAB-8092-AE137A360566}" srcOrd="0" destOrd="0" parTransId="{E3AC4CF2-01B3-424E-8956-206552FA3F19}" sibTransId="{0D669E0C-F4C4-4EE5-A7F2-D3F4BF0D7F35}"/>
    <dgm:cxn modelId="{3C60FAB8-EEDB-43A1-9D49-AC74FA73C794}" type="presOf" srcId="{027DDF24-6DAE-4270-8698-0AD643430E51}" destId="{80DA04B9-637C-462F-8B7C-9026EF9F57E6}" srcOrd="0" destOrd="0" presId="urn:microsoft.com/office/officeart/2016/7/layout/VerticalHollowActionList"/>
    <dgm:cxn modelId="{807F85D7-2966-44EF-9135-B420F89BC9B2}" srcId="{027DDF24-6DAE-4270-8698-0AD643430E51}" destId="{A9A294D0-3507-4333-A7CE-CAC3F680A902}" srcOrd="0" destOrd="0" parTransId="{7BE9CF6B-FF3B-45CA-9B21-7571C9065FDC}" sibTransId="{801AB7C9-0400-4FB6-9151-0A92467BEE8B}"/>
    <dgm:cxn modelId="{7B24C2E8-7872-45F0-B229-9625E3B2D61A}" type="presOf" srcId="{022F0AE6-BD9B-46BB-BEE7-0759BA3D0577}" destId="{12D25860-6A64-45D9-8E6C-DEC9C568F48B}" srcOrd="0" destOrd="0" presId="urn:microsoft.com/office/officeart/2016/7/layout/VerticalHollowActionList"/>
    <dgm:cxn modelId="{F9A354FA-9C51-4658-B445-72FC37EA085D}" srcId="{E6B58DAA-E1FD-4FA0-9C30-3B255A1F2053}" destId="{F0F49046-9F64-4B9A-8221-A055BB87E4BF}" srcOrd="1" destOrd="0" parTransId="{D5FC1A12-FB64-4754-8927-1301214ABCC9}" sibTransId="{697ABD10-C555-48F4-9E79-65A54FE16AE1}"/>
    <dgm:cxn modelId="{4C9668FC-2242-4108-852A-EB3D9D44914B}" type="presOf" srcId="{B07F35D3-5AE6-4AAB-8092-AE137A360566}" destId="{AA4F48E2-0BDB-41F0-9C88-93D6D3391953}" srcOrd="0" destOrd="0" presId="urn:microsoft.com/office/officeart/2016/7/layout/VerticalHollowActionList"/>
    <dgm:cxn modelId="{9D7F7C40-7003-4BEB-B9EE-859706DFF7ED}" type="presParOf" srcId="{A17B5C59-1402-410E-BC0C-5C394BDD7895}" destId="{146B0342-DD10-45B5-8AF4-7B737CDE8FBD}" srcOrd="0" destOrd="0" presId="urn:microsoft.com/office/officeart/2016/7/layout/VerticalHollowActionList"/>
    <dgm:cxn modelId="{F79138E7-1643-4739-AFC7-DBF819987A56}" type="presParOf" srcId="{146B0342-DD10-45B5-8AF4-7B737CDE8FBD}" destId="{80DA04B9-637C-462F-8B7C-9026EF9F57E6}" srcOrd="0" destOrd="0" presId="urn:microsoft.com/office/officeart/2016/7/layout/VerticalHollowActionList"/>
    <dgm:cxn modelId="{C1827B36-5A74-4A34-8193-6340A773049A}" type="presParOf" srcId="{146B0342-DD10-45B5-8AF4-7B737CDE8FBD}" destId="{57157656-60E5-4DBB-8F9F-D29F914E7279}" srcOrd="1" destOrd="0" presId="urn:microsoft.com/office/officeart/2016/7/layout/VerticalHollowActionList"/>
    <dgm:cxn modelId="{A239C876-283D-493D-8099-2A0D09DBF3AC}" type="presParOf" srcId="{A17B5C59-1402-410E-BC0C-5C394BDD7895}" destId="{F94AF117-CD94-431F-A0C8-196AC6F2566C}" srcOrd="1" destOrd="0" presId="urn:microsoft.com/office/officeart/2016/7/layout/VerticalHollowActionList"/>
    <dgm:cxn modelId="{5996A324-0A10-4512-9E8C-B8798BB03E85}" type="presParOf" srcId="{A17B5C59-1402-410E-BC0C-5C394BDD7895}" destId="{C0BEEC80-D743-438A-AAEB-616EC753CD78}" srcOrd="2" destOrd="0" presId="urn:microsoft.com/office/officeart/2016/7/layout/VerticalHollowActionList"/>
    <dgm:cxn modelId="{3A0BE1D9-2979-42D7-9D54-3FDA63B990CF}" type="presParOf" srcId="{C0BEEC80-D743-438A-AAEB-616EC753CD78}" destId="{59242068-708B-431D-8E60-FFEFD0EACDBF}" srcOrd="0" destOrd="0" presId="urn:microsoft.com/office/officeart/2016/7/layout/VerticalHollowActionList"/>
    <dgm:cxn modelId="{BF0359E7-3748-4281-8348-54D99574FED4}" type="presParOf" srcId="{C0BEEC80-D743-438A-AAEB-616EC753CD78}" destId="{AA4F48E2-0BDB-41F0-9C88-93D6D3391953}" srcOrd="1" destOrd="0" presId="urn:microsoft.com/office/officeart/2016/7/layout/VerticalHollowActionList"/>
    <dgm:cxn modelId="{8511CAF5-BD62-46CC-8B8E-1A04895D2D64}" type="presParOf" srcId="{A17B5C59-1402-410E-BC0C-5C394BDD7895}" destId="{F5115DA9-4170-407E-8B7A-76477E7473DF}" srcOrd="3" destOrd="0" presId="urn:microsoft.com/office/officeart/2016/7/layout/VerticalHollowActionList"/>
    <dgm:cxn modelId="{2C5AC52B-9FB4-4C95-B02D-7BF2123206A8}" type="presParOf" srcId="{A17B5C59-1402-410E-BC0C-5C394BDD7895}" destId="{37A1BC4A-BA7C-4D8A-8E44-025BFBA21BD3}" srcOrd="4" destOrd="0" presId="urn:microsoft.com/office/officeart/2016/7/layout/VerticalHollowActionList"/>
    <dgm:cxn modelId="{DEF69155-0939-4943-9D42-68ED23448132}" type="presParOf" srcId="{37A1BC4A-BA7C-4D8A-8E44-025BFBA21BD3}" destId="{A46D804E-2AD2-46BF-A304-8B8D24A7C36B}" srcOrd="0" destOrd="0" presId="urn:microsoft.com/office/officeart/2016/7/layout/VerticalHollowActionList"/>
    <dgm:cxn modelId="{C8027501-FA3C-4EFE-A80B-200CD17DA3E2}" type="presParOf" srcId="{37A1BC4A-BA7C-4D8A-8E44-025BFBA21BD3}" destId="{12D25860-6A64-45D9-8E6C-DEC9C568F48B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57656-60E5-4DBB-8F9F-D29F914E7279}">
      <dsp:nvSpPr>
        <dsp:cNvPr id="0" name=""/>
        <dsp:cNvSpPr/>
      </dsp:nvSpPr>
      <dsp:spPr>
        <a:xfrm>
          <a:off x="1278255" y="1639"/>
          <a:ext cx="5113020" cy="1680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7" tIns="426867" rIns="99207" bIns="42686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At the end of this course, you will be able to identify areas in which your unit can benefit from attending and/or staffing a Council Program Event;</a:t>
          </a:r>
        </a:p>
      </dsp:txBody>
      <dsp:txXfrm>
        <a:off x="1278255" y="1639"/>
        <a:ext cx="5113020" cy="1680579"/>
      </dsp:txXfrm>
    </dsp:sp>
    <dsp:sp modelId="{80DA04B9-637C-462F-8B7C-9026EF9F57E6}">
      <dsp:nvSpPr>
        <dsp:cNvPr id="0" name=""/>
        <dsp:cNvSpPr/>
      </dsp:nvSpPr>
      <dsp:spPr>
        <a:xfrm>
          <a:off x="0" y="21100"/>
          <a:ext cx="1278255" cy="1680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" tIns="166004" rIns="67641" bIns="1660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IDENTIFY</a:t>
          </a:r>
        </a:p>
      </dsp:txBody>
      <dsp:txXfrm>
        <a:off x="0" y="21100"/>
        <a:ext cx="1278255" cy="1680579"/>
      </dsp:txXfrm>
    </dsp:sp>
    <dsp:sp modelId="{AA4F48E2-0BDB-41F0-9C88-93D6D3391953}">
      <dsp:nvSpPr>
        <dsp:cNvPr id="0" name=""/>
        <dsp:cNvSpPr/>
      </dsp:nvSpPr>
      <dsp:spPr>
        <a:xfrm>
          <a:off x="1278255" y="1783053"/>
          <a:ext cx="5113020" cy="1680579"/>
        </a:xfrm>
        <a:prstGeom prst="rect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accent5">
              <a:hueOff val="1219212"/>
              <a:satOff val="-9721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7" tIns="426867" rIns="99207" bIns="42686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You will have resources to help you find opportunities to participate in and/or staff a Council Program Event;</a:t>
          </a:r>
        </a:p>
      </dsp:txBody>
      <dsp:txXfrm>
        <a:off x="1278255" y="1783053"/>
        <a:ext cx="5113020" cy="1680579"/>
      </dsp:txXfrm>
    </dsp:sp>
    <dsp:sp modelId="{59242068-708B-431D-8E60-FFEFD0EACDBF}">
      <dsp:nvSpPr>
        <dsp:cNvPr id="0" name=""/>
        <dsp:cNvSpPr/>
      </dsp:nvSpPr>
      <dsp:spPr>
        <a:xfrm>
          <a:off x="0" y="1783053"/>
          <a:ext cx="1278255" cy="1680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219212"/>
              <a:satOff val="-9721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" tIns="166004" rIns="67641" bIns="1660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RESOURCE</a:t>
          </a:r>
        </a:p>
      </dsp:txBody>
      <dsp:txXfrm>
        <a:off x="0" y="1783053"/>
        <a:ext cx="1278255" cy="1680579"/>
      </dsp:txXfrm>
    </dsp:sp>
    <dsp:sp modelId="{12D25860-6A64-45D9-8E6C-DEC9C568F48B}">
      <dsp:nvSpPr>
        <dsp:cNvPr id="0" name=""/>
        <dsp:cNvSpPr/>
      </dsp:nvSpPr>
      <dsp:spPr>
        <a:xfrm>
          <a:off x="1278255" y="3564467"/>
          <a:ext cx="5113020" cy="1680579"/>
        </a:xfrm>
        <a:prstGeom prst="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7" tIns="426867" rIns="99207" bIns="42686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 will hear from real live people who have participated in and staffed events and see what they have to say!</a:t>
          </a:r>
        </a:p>
      </dsp:txBody>
      <dsp:txXfrm>
        <a:off x="1278255" y="3564467"/>
        <a:ext cx="5113020" cy="1680579"/>
      </dsp:txXfrm>
    </dsp:sp>
    <dsp:sp modelId="{A46D804E-2AD2-46BF-A304-8B8D24A7C36B}">
      <dsp:nvSpPr>
        <dsp:cNvPr id="0" name=""/>
        <dsp:cNvSpPr/>
      </dsp:nvSpPr>
      <dsp:spPr>
        <a:xfrm>
          <a:off x="0" y="3564467"/>
          <a:ext cx="1278255" cy="1680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" tIns="166004" rIns="67641" bIns="1660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WITNESS</a:t>
          </a:r>
        </a:p>
      </dsp:txBody>
      <dsp:txXfrm>
        <a:off x="0" y="3564467"/>
        <a:ext cx="1278255" cy="1680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B76AD-7D51-40E4-A421-BF8B38B6CC8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5EB0E-B649-4AF3-A362-511A9EFF2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5EB0E-B649-4AF3-A362-511A9EFF28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5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5EB0E-B649-4AF3-A362-511A9EFF28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8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5EB0E-B649-4AF3-A362-511A9EFF28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8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7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0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85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1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2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8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8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2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AF21C05-3FB4-4E2A-A178-A8C42D46774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E3630F3-45CC-4420-B180-7E99D51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9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networkedlearning.se/blog/author/nosiphiwo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Venturin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History_of_the_Boy_Scouts_of_America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en.wikipedia.org/wiki/Cub_Scouting_(Boy_Scouts_of_America)" TargetMode="External"/><Relationship Id="rId9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y_camp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lickr.com/photos/suckingbigwind/8685071051/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kleit.wordpress.com/2013/01/02/25-reasons-to-ask-why-as-we-enter-2013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://www.thebluediamondgallery.com/handwriting/r/recruitment.html" TargetMode="External"/><Relationship Id="rId7" Type="http://schemas.openxmlformats.org/officeDocument/2006/relationships/hyperlink" Target="http://kaleidoscopelyfe.wordpress.com/2008/09/23/disciplining-your-child-the-fun-way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11" Type="http://schemas.openxmlformats.org/officeDocument/2006/relationships/hyperlink" Target="http://www.justintarte.com/2013/05/what-ive-learned-about-change.html" TargetMode="External"/><Relationship Id="rId5" Type="http://schemas.openxmlformats.org/officeDocument/2006/relationships/hyperlink" Target="http://pauldunay.com/b2b-marketing-needs-to-curate-a-vibrant-community" TargetMode="External"/><Relationship Id="rId10" Type="http://schemas.openxmlformats.org/officeDocument/2006/relationships/image" Target="../media/image13.jpg"/><Relationship Id="rId4" Type="http://schemas.openxmlformats.org/officeDocument/2006/relationships/image" Target="../media/image10.jpg"/><Relationship Id="rId9" Type="http://schemas.openxmlformats.org/officeDocument/2006/relationships/hyperlink" Target="https://pxhere.com/en/photo/12013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916A7-E1D9-45DA-AD86-1F06F373F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0063"/>
            <a:ext cx="12191999" cy="1640804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Council Program Events: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How They Help You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997C145E-E894-1A48-8337-2FCEAD1F3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12" y="4757487"/>
            <a:ext cx="6477000" cy="1968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7DE4A8-1E92-884C-93C6-31ECD52044F2}"/>
              </a:ext>
            </a:extLst>
          </p:cNvPr>
          <p:cNvSpPr txBox="1"/>
          <p:nvPr/>
        </p:nvSpPr>
        <p:spPr>
          <a:xfrm>
            <a:off x="54708" y="2105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November 21, 2020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Rob Boehm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Scoutmaster – Troop 75 – Mentor, Ohio</a:t>
            </a:r>
          </a:p>
        </p:txBody>
      </p:sp>
    </p:spTree>
    <p:extLst>
      <p:ext uri="{BB962C8B-B14F-4D97-AF65-F5344CB8AC3E}">
        <p14:creationId xmlns:p14="http://schemas.microsoft.com/office/powerpoint/2010/main" val="2048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5"/>
    </mc:Choice>
    <mc:Fallback xmlns="">
      <p:transition spd="slow" advTm="22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hape, website&#10;&#10;Description automatically generated">
            <a:extLst>
              <a:ext uri="{FF2B5EF4-FFF2-40B4-BE49-F238E27FC236}">
                <a16:creationId xmlns:a16="http://schemas.microsoft.com/office/drawing/2014/main" id="{8693B8E5-14D8-485F-99D1-B51283DB3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DE55D-E929-4061-91C7-8D2611BE8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WHERE CAN I FIND RESOURCES ABOUT EVENTS?</a:t>
            </a:r>
          </a:p>
        </p:txBody>
      </p:sp>
    </p:spTree>
    <p:extLst>
      <p:ext uri="{BB962C8B-B14F-4D97-AF65-F5344CB8AC3E}">
        <p14:creationId xmlns:p14="http://schemas.microsoft.com/office/powerpoint/2010/main" val="3619082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AF2CA-89BC-4673-BA41-122ED6C1F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4" r="4446"/>
          <a:stretch/>
        </p:blipFill>
        <p:spPr>
          <a:xfrm>
            <a:off x="18054" y="-1"/>
            <a:ext cx="12173946" cy="656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3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470B-D70F-4980-AE9C-DC851FF95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55" y="1241266"/>
            <a:ext cx="3161016" cy="315375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Cub Scouts: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D9E586-F632-4CC5-A9F2-213D432AC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1" t="10959" r="16383"/>
          <a:stretch/>
        </p:blipFill>
        <p:spPr>
          <a:xfrm>
            <a:off x="924128" y="200306"/>
            <a:ext cx="6641119" cy="62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4148-9520-4813-8A5D-05C163E0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SCOUTS BSA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6ACEB-BB6F-40F0-B99A-C16E768E0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36" t="14231" r="16702" b="36986"/>
          <a:stretch/>
        </p:blipFill>
        <p:spPr>
          <a:xfrm>
            <a:off x="5009744" y="2315184"/>
            <a:ext cx="6322979" cy="31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6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5D85-4685-499C-84DD-BB32E7E08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428" y="836577"/>
            <a:ext cx="8825658" cy="1645075"/>
          </a:xfrm>
        </p:spPr>
        <p:txBody>
          <a:bodyPr/>
          <a:lstStyle/>
          <a:p>
            <a:r>
              <a:rPr lang="en-US" dirty="0"/>
              <a:t>PROGRAM QUESTIONS: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61A93-FF65-4EF3-A7B4-A34AEC5C8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11" t="9174" r="14309" b="48289"/>
          <a:stretch/>
        </p:blipFill>
        <p:spPr>
          <a:xfrm>
            <a:off x="2555417" y="2791838"/>
            <a:ext cx="7081166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3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table, food, standing&#10;&#10;Description automatically generated">
            <a:extLst>
              <a:ext uri="{FF2B5EF4-FFF2-40B4-BE49-F238E27FC236}">
                <a16:creationId xmlns:a16="http://schemas.microsoft.com/office/drawing/2014/main" id="{73F74E9B-BE2C-4499-A668-E9753F5D2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80" r="-1" b="11931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D5789-FBA3-4D8D-8EFC-E76C8F01A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199" y="4854346"/>
            <a:ext cx="10407602" cy="868026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EBEBEB"/>
                </a:solidFill>
              </a:rPr>
              <a:t>WHAT ARE THE PEOPLE SAYING?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0801D-C7BB-4592-A90D-2FE2CAC45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199" y="5722374"/>
            <a:ext cx="10407602" cy="48792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chemeClr val="tx2">
                    <a:lumMod val="40000"/>
                    <a:lumOff val="60000"/>
                  </a:schemeClr>
                </a:solidFill>
              </a:rPr>
              <a:t>Don’t JUST TAKE IT FROM ME – LET’S HEAR FROM THOSE WHO ATTEND AND STAFF REAL LIVE LAKE ERIE COUNCIL EVENTS:</a:t>
            </a: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C7F7-3CBC-4A91-A9AC-F59114A8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 WITH UNIT PARTICIPANTS &amp; STAFF: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5941D-597F-476E-B5ED-57A86DDC0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CUB SCOUTS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193A7-DE75-4205-9117-0000E439B76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LINK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6CC63-ECEB-4E60-B5F0-F005707FD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SCOUTS BSA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52D0A3-4724-4F81-A5CC-9DA60A485B3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LINK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28101B-0D7F-4705-8B9D-72B6C71D8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FE7441-2D8E-462A-8E31-73A6F60B035E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/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0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CF325-4E96-4CCD-AED7-5300A0AA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Objectives: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4D2E060-E6FF-43F6-AC05-F9473CB54E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5284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081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FD9464E-E5B9-40C0-B738-67C266F5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97D4B-F511-4293-AD96-9DE37952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34" y="1296452"/>
            <a:ext cx="5918195" cy="4265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THE 5 W’s OF COUNCIL PROGRAM EVENTS!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CD7EA2-2557-4E49-9B59-9C028EF18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473746"/>
            <a:ext cx="4168684" cy="5902828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2F3FB-DB1B-45B1-9632-E17581F35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5224" y="1135946"/>
            <a:ext cx="3026993" cy="482224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These 5 W’s will help you to see that when you miss a council program event, you miss a lot!!!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WHO DOES THIS BENEFIT?</a:t>
            </a:r>
          </a:p>
          <a:p>
            <a:pPr>
              <a:lnSpc>
                <a:spcPct val="90000"/>
              </a:lnSpc>
            </a:pP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WHAT EVENTS ARE THERE?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WHY WOULD I DO THIS?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WHERE CAN I FIND INFORMATION?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WHAT DO THE ACTUAL PEOPLE SAY?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40" y="473747"/>
            <a:ext cx="685800" cy="5902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516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0214F10-B73B-44BD-ADDA-1684F6E4B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CAF222-E4F2-40A9-B784-FEA6408B7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FDBCBA2-AC51-4C14-B267-152AB09E4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8CF9D-0697-4A3E-8837-0C39FCCDC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8AA5C07-3A20-48FC-8F39-03B225DD5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27" r="6124" b="1"/>
          <a:stretch/>
        </p:blipFill>
        <p:spPr>
          <a:xfrm>
            <a:off x="467934" y="477448"/>
            <a:ext cx="3749040" cy="426757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5E238D4-2787-4BA2-9FBC-AB37F59047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279" b="1"/>
          <a:stretch/>
        </p:blipFill>
        <p:spPr>
          <a:xfrm>
            <a:off x="4276179" y="477446"/>
            <a:ext cx="3639642" cy="4195163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646E4CD2-493B-4B26-90D8-5D11E36BD8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15" r="6438" b="1"/>
          <a:stretch/>
        </p:blipFill>
        <p:spPr>
          <a:xfrm>
            <a:off x="7975026" y="477446"/>
            <a:ext cx="3739890" cy="4195163"/>
          </a:xfrm>
          <a:prstGeom prst="rect">
            <a:avLst/>
          </a:prstGeom>
        </p:spPr>
      </p:pic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87C01-F37E-4F47-821C-34657D6F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>
                <a:solidFill>
                  <a:srgbClr val="EBEBEB"/>
                </a:solidFill>
              </a:rPr>
              <a:t>WHO?:  Who Benefits From Council Program Events??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1F38F-1E1E-4590-8666-80D59200B9CF}"/>
              </a:ext>
            </a:extLst>
          </p:cNvPr>
          <p:cNvSpPr txBox="1"/>
          <p:nvPr/>
        </p:nvSpPr>
        <p:spPr>
          <a:xfrm>
            <a:off x="9034375" y="4472554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s://en.wikipedia.org/wiki/Ventur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5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11C7-E9F3-44DA-9B42-908F60D8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Divisions of Scouting Benefit In At Least One Way: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E185B-DBCB-4367-9E6C-3FF201A53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32ABA-E2CC-48D4-B526-487FE14C3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3447684"/>
          </a:xfrm>
        </p:spPr>
        <p:txBody>
          <a:bodyPr/>
          <a:lstStyle/>
          <a:p>
            <a:r>
              <a:rPr lang="en-US" dirty="0"/>
              <a:t>Cub Scouts, Scouts BSA &amp; Venturers can benefit from participating as an event attendee. </a:t>
            </a:r>
          </a:p>
          <a:p>
            <a:pPr lvl="1"/>
            <a:r>
              <a:rPr lang="en-US" dirty="0"/>
              <a:t>Opportunity to Make New Friends with Other Unit Scouts</a:t>
            </a:r>
          </a:p>
          <a:p>
            <a:pPr lvl="1"/>
            <a:r>
              <a:rPr lang="en-US" dirty="0"/>
              <a:t>Opportunity to Experience Program Elements Never Done Before</a:t>
            </a:r>
          </a:p>
          <a:p>
            <a:pPr lvl="1"/>
            <a:r>
              <a:rPr lang="en-US" dirty="0"/>
              <a:t>Opportunity to Develop or Enhance Scout Skill Sets Presented at the Event</a:t>
            </a:r>
          </a:p>
          <a:p>
            <a:pPr lvl="1"/>
            <a:r>
              <a:rPr lang="en-US" dirty="0"/>
              <a:t>Opportunity to Stay at a New Camp or Campsite!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1A35D-E6A9-4BC2-85F7-0F8986D94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STAFF (YOUTH LED)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6116D-E485-445B-AEEC-D306FC1DC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3244484"/>
          </a:xfrm>
        </p:spPr>
        <p:txBody>
          <a:bodyPr/>
          <a:lstStyle/>
          <a:p>
            <a:r>
              <a:rPr lang="en-US" dirty="0"/>
              <a:t>Generally Scouts BSA &amp; Venturers Will Benefit Most Here:</a:t>
            </a:r>
          </a:p>
          <a:p>
            <a:pPr lvl="1"/>
            <a:r>
              <a:rPr lang="en-US" dirty="0"/>
              <a:t>Opportunity to Recruit New Youth into Your Unit</a:t>
            </a:r>
          </a:p>
          <a:p>
            <a:pPr lvl="1"/>
            <a:r>
              <a:rPr lang="en-US" dirty="0"/>
              <a:t>Opportunity for Your Youth to Lead a Specific Skill Set or Game</a:t>
            </a:r>
          </a:p>
          <a:p>
            <a:pPr lvl="1"/>
            <a:r>
              <a:rPr lang="en-US" dirty="0"/>
              <a:t>Opportunity for Public Speaking &amp; Presenting</a:t>
            </a:r>
          </a:p>
          <a:p>
            <a:pPr lvl="1"/>
            <a:r>
              <a:rPr lang="en-US" dirty="0"/>
              <a:t>Opportunity to Join Other Units in Staffing Events – Making New Friends.</a:t>
            </a:r>
          </a:p>
        </p:txBody>
      </p:sp>
    </p:spTree>
    <p:extLst>
      <p:ext uri="{BB962C8B-B14F-4D97-AF65-F5344CB8AC3E}">
        <p14:creationId xmlns:p14="http://schemas.microsoft.com/office/powerpoint/2010/main" val="231713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5450-EE48-49A5-A453-FC5F1080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WHAT?:  What Council Program Events Are Available to Attend or Staff?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83C31-820B-4E84-A64A-8B3F541E1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CUB SCOUT EVENTS</a:t>
            </a:r>
          </a:p>
        </p:txBody>
      </p:sp>
      <p:pic>
        <p:nvPicPr>
          <p:cNvPr id="8" name="Content Placeholder 7" descr="A group of young people playing football on a field&#10;&#10;Description automatically generated">
            <a:extLst>
              <a:ext uri="{FF2B5EF4-FFF2-40B4-BE49-F238E27FC236}">
                <a16:creationId xmlns:a16="http://schemas.microsoft.com/office/drawing/2014/main" id="{58A80D07-CBE8-469B-9DEB-105E88E33A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01209" y="3179763"/>
            <a:ext cx="4733395" cy="284003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72E03-199F-49DC-A7FA-5F982B78A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SCOUTS BSA/VENTURER EVENTS</a:t>
            </a:r>
          </a:p>
        </p:txBody>
      </p:sp>
      <p:pic>
        <p:nvPicPr>
          <p:cNvPr id="11" name="Content Placeholder 10" descr="A tent in the snow&#10;&#10;Description automatically generated">
            <a:extLst>
              <a:ext uri="{FF2B5EF4-FFF2-40B4-BE49-F238E27FC236}">
                <a16:creationId xmlns:a16="http://schemas.microsoft.com/office/drawing/2014/main" id="{55923654-80B2-4F93-AB01-D50D12B826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27561" y="3179763"/>
            <a:ext cx="3786716" cy="2840037"/>
          </a:xfrm>
        </p:spPr>
      </p:pic>
    </p:spTree>
    <p:extLst>
      <p:ext uri="{BB962C8B-B14F-4D97-AF65-F5344CB8AC3E}">
        <p14:creationId xmlns:p14="http://schemas.microsoft.com/office/powerpoint/2010/main" val="35010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3BA4-55B6-4774-9610-BECA4B9DE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THERE ARE SO MANY EVENTS THROUGHOUT THE YEAR – IT WILL BE HARD TO CHOOSE JUST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71E26-3F53-4E0D-85CD-11A5DB8D7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CUB SCOUT EVENTS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2ACFD-1542-481E-BF41-1BE8B594F12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Webelos Woods </a:t>
            </a:r>
          </a:p>
          <a:p>
            <a:r>
              <a:rPr lang="en-US" dirty="0"/>
              <a:t>Carnival Overnighter</a:t>
            </a:r>
          </a:p>
          <a:p>
            <a:r>
              <a:rPr lang="en-US" dirty="0"/>
              <a:t>Holidays At Camps</a:t>
            </a:r>
          </a:p>
          <a:p>
            <a:r>
              <a:rPr lang="en-US" dirty="0"/>
              <a:t>Cub Scout Virtual Adventures for Dens</a:t>
            </a:r>
          </a:p>
          <a:p>
            <a:r>
              <a:rPr lang="en-US" dirty="0"/>
              <a:t>Cub Winter Fun Day</a:t>
            </a:r>
          </a:p>
          <a:p>
            <a:r>
              <a:rPr lang="en-US" dirty="0"/>
              <a:t>Tough </a:t>
            </a:r>
            <a:r>
              <a:rPr lang="en-US" dirty="0" err="1"/>
              <a:t>Cubbers</a:t>
            </a:r>
            <a:r>
              <a:rPr lang="en-US" dirty="0"/>
              <a:t> </a:t>
            </a:r>
          </a:p>
          <a:p>
            <a:r>
              <a:rPr lang="en-US" dirty="0"/>
              <a:t>Red White &amp; Boom</a:t>
            </a:r>
          </a:p>
          <a:p>
            <a:r>
              <a:rPr lang="en-US" dirty="0"/>
              <a:t>Resident &amp; Day Camps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DA440-B375-4AF7-BEF3-ACB2968EC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SCOUTS BSA PARTICIPATION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F4592D-2436-400C-9EBC-584BE6B48A61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Camporee</a:t>
            </a:r>
          </a:p>
          <a:p>
            <a:r>
              <a:rPr lang="en-US" dirty="0"/>
              <a:t>Klondike</a:t>
            </a:r>
          </a:p>
          <a:p>
            <a:r>
              <a:rPr lang="en-US" dirty="0"/>
              <a:t>Merit Badge University</a:t>
            </a:r>
          </a:p>
          <a:p>
            <a:r>
              <a:rPr lang="en-US" dirty="0"/>
              <a:t>Silver Screen</a:t>
            </a:r>
          </a:p>
          <a:p>
            <a:r>
              <a:rPr lang="en-US" dirty="0"/>
              <a:t>Virtual Merit Badges</a:t>
            </a:r>
          </a:p>
          <a:p>
            <a:r>
              <a:rPr lang="en-US" dirty="0"/>
              <a:t>Red White &amp; Boom</a:t>
            </a:r>
          </a:p>
          <a:p>
            <a:r>
              <a:rPr lang="en-US" dirty="0"/>
              <a:t>Summer Camp</a:t>
            </a:r>
          </a:p>
          <a:p>
            <a:r>
              <a:rPr lang="en-US" dirty="0"/>
              <a:t>NYLT</a:t>
            </a:r>
          </a:p>
          <a:p>
            <a:r>
              <a:rPr lang="en-US" dirty="0"/>
              <a:t>OA EVENTS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6AD8D1-98DA-42F7-9385-D57A81ACE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SCOUTS BSA STAFF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7CE36B-C6E0-48DC-9A0E-C85A11B5E5A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Webelos Woods</a:t>
            </a:r>
          </a:p>
          <a:p>
            <a:r>
              <a:rPr lang="en-US" dirty="0"/>
              <a:t>Klondike</a:t>
            </a:r>
          </a:p>
          <a:p>
            <a:r>
              <a:rPr lang="en-US" dirty="0"/>
              <a:t>Carnival Overnighter</a:t>
            </a:r>
          </a:p>
          <a:p>
            <a:r>
              <a:rPr lang="en-US" dirty="0"/>
              <a:t>Cub Winter Fun Day</a:t>
            </a:r>
          </a:p>
          <a:p>
            <a:r>
              <a:rPr lang="en-US" dirty="0"/>
              <a:t>Tough </a:t>
            </a:r>
            <a:r>
              <a:rPr lang="en-US" dirty="0" err="1"/>
              <a:t>Cubbers</a:t>
            </a:r>
            <a:endParaRPr lang="en-US" dirty="0"/>
          </a:p>
          <a:p>
            <a:r>
              <a:rPr lang="en-US" dirty="0"/>
              <a:t>Camporee</a:t>
            </a:r>
          </a:p>
          <a:p>
            <a:r>
              <a:rPr lang="en-US" dirty="0"/>
              <a:t>Resident Camps</a:t>
            </a:r>
          </a:p>
          <a:p>
            <a:r>
              <a:rPr lang="en-US" dirty="0"/>
              <a:t>Summer Camps</a:t>
            </a:r>
          </a:p>
          <a:p>
            <a:r>
              <a:rPr lang="en-US" dirty="0"/>
              <a:t>NYLT</a:t>
            </a:r>
          </a:p>
        </p:txBody>
      </p:sp>
    </p:spTree>
    <p:extLst>
      <p:ext uri="{BB962C8B-B14F-4D97-AF65-F5344CB8AC3E}">
        <p14:creationId xmlns:p14="http://schemas.microsoft.com/office/powerpoint/2010/main" val="119004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E091-6148-493B-A6F5-C90DB6AD3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6"/>
            <a:ext cx="5428551" cy="3153753"/>
          </a:xfrm>
        </p:spPr>
        <p:txBody>
          <a:bodyPr>
            <a:normAutofit/>
          </a:bodyPr>
          <a:lstStyle/>
          <a:p>
            <a:r>
              <a:rPr lang="en-US" sz="5000"/>
              <a:t>WHY?:  Why should I attend or staff a council program event?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15133-98A8-4F7B-964E-94EE87771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4591665"/>
            <a:ext cx="5428551" cy="1622322"/>
          </a:xfrm>
        </p:spPr>
        <p:txBody>
          <a:bodyPr>
            <a:normAutofit/>
          </a:bodyPr>
          <a:lstStyle/>
          <a:p>
            <a:r>
              <a:rPr lang="en-US" b="0" i="0">
                <a:effectLst/>
                <a:latin typeface="Roboto"/>
              </a:rPr>
              <a:t>to prepare young people to make ethical and moral choices over their lifetimes by instilling in them the values of the </a:t>
            </a:r>
            <a:r>
              <a:rPr lang="en-US" b="1" i="0">
                <a:effectLst/>
                <a:latin typeface="Roboto"/>
              </a:rPr>
              <a:t>Scout</a:t>
            </a:r>
            <a:r>
              <a:rPr lang="en-US" b="0" i="0">
                <a:effectLst/>
                <a:latin typeface="Roboto"/>
              </a:rPr>
              <a:t> Oath and Law.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74EBD7-1B46-4ED9-90D6-A1B39FF26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23335" y="396836"/>
            <a:ext cx="4992157" cy="6058999"/>
            <a:chOff x="6776508" y="396836"/>
            <a:chExt cx="4992157" cy="60589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2EB7D3-3AD8-4ED1-9E1A-2906E1463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FB59AF4-ED1B-4D96-A1A9-AF52B02AC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36158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D529E20-662F-4915-ACD7-970C026F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47266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53D97065-0635-4FCE-A8E3-3E376C7A4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315" r="19505" b="1"/>
          <a:stretch/>
        </p:blipFill>
        <p:spPr>
          <a:xfrm>
            <a:off x="1109764" y="1114621"/>
            <a:ext cx="3526244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17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, whiteboard&#10;&#10;Description automatically generated">
            <a:extLst>
              <a:ext uri="{FF2B5EF4-FFF2-40B4-BE49-F238E27FC236}">
                <a16:creationId xmlns:a16="http://schemas.microsoft.com/office/drawing/2014/main" id="{05408A81-CF83-4554-9C8F-2129CD485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42495" y="2602485"/>
            <a:ext cx="2903337" cy="1935558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F5893CD-4FC1-4324-9AB6-0F49D6A17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15036" y="3570264"/>
            <a:ext cx="2645924" cy="1984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FDD2A1-3497-4908-B837-0364F1E0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FULFILLS THE BSA MISSION AND:</a:t>
            </a:r>
          </a:p>
        </p:txBody>
      </p:sp>
      <p:pic>
        <p:nvPicPr>
          <p:cNvPr id="4" name="Picture 3" descr="A fabric surface&#10;&#10;Description automatically generated">
            <a:extLst>
              <a:ext uri="{FF2B5EF4-FFF2-40B4-BE49-F238E27FC236}">
                <a16:creationId xmlns:a16="http://schemas.microsoft.com/office/drawing/2014/main" id="{F5F4BEAC-D28B-4716-9F63-0B82C364B0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775136">
            <a:off x="496109" y="2832981"/>
            <a:ext cx="3052154" cy="1751887"/>
          </a:xfrm>
          <a:prstGeom prst="rect">
            <a:avLst/>
          </a:prstGeom>
        </p:spPr>
      </p:pic>
      <p:pic>
        <p:nvPicPr>
          <p:cNvPr id="7" name="Picture 6" descr="A picture containing indoor, building, sitting, room&#10;&#10;Description automatically generated">
            <a:extLst>
              <a:ext uri="{FF2B5EF4-FFF2-40B4-BE49-F238E27FC236}">
                <a16:creationId xmlns:a16="http://schemas.microsoft.com/office/drawing/2014/main" id="{A981DC7E-BF84-4B67-9F63-9400D1CAB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514918">
            <a:off x="8296526" y="2885977"/>
            <a:ext cx="3413118" cy="227578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4F947D0-54BD-43BE-9537-3069DEACA1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369871" y="4941775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68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522</Words>
  <Application>Microsoft Office PowerPoint</Application>
  <PresentationFormat>Widescreen</PresentationFormat>
  <Paragraphs>90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Roboto</vt:lpstr>
      <vt:lpstr>Wingdings 3</vt:lpstr>
      <vt:lpstr>Ion Boardroom</vt:lpstr>
      <vt:lpstr>Council Program Events: How They Help You</vt:lpstr>
      <vt:lpstr>Objectives:</vt:lpstr>
      <vt:lpstr>THE 5 W’s OF COUNCIL PROGRAM EVENTS! </vt:lpstr>
      <vt:lpstr>WHO?:  Who Benefits From Council Program Events??</vt:lpstr>
      <vt:lpstr>All Divisions of Scouting Benefit In At Least One Way:</vt:lpstr>
      <vt:lpstr>WHAT?:  What Council Program Events Are Available to Attend or Staff?</vt:lpstr>
      <vt:lpstr>THERE ARE SO MANY EVENTS THROUGHOUT THE YEAR – IT WILL BE HARD TO CHOOSE JUST ONE</vt:lpstr>
      <vt:lpstr>WHY?:  Why should I attend or staff a council program event?</vt:lpstr>
      <vt:lpstr>IT FULFILLS THE BSA MISSION AND:</vt:lpstr>
      <vt:lpstr>WHERE CAN I FIND RESOURCES ABOUT EVENTS?</vt:lpstr>
      <vt:lpstr>PowerPoint Presentation</vt:lpstr>
      <vt:lpstr>Cub Scouts:</vt:lpstr>
      <vt:lpstr>SCOUTS BSA</vt:lpstr>
      <vt:lpstr>PROGRAM QUESTIONS:</vt:lpstr>
      <vt:lpstr>WHAT ARE THE PEOPLE SAYING?</vt:lpstr>
      <vt:lpstr>INTERVIEWS WITH UNIT PARTICIPANTS &amp; STAFF: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Program Events: How They Help You</dc:title>
  <dc:creator>Rob Boehm</dc:creator>
  <cp:lastModifiedBy>tlatig68@sbcglobal.net</cp:lastModifiedBy>
  <cp:revision>1</cp:revision>
  <dcterms:created xsi:type="dcterms:W3CDTF">2020-11-17T19:28:34Z</dcterms:created>
  <dcterms:modified xsi:type="dcterms:W3CDTF">2020-11-20T02:04:37Z</dcterms:modified>
</cp:coreProperties>
</file>