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70036" autoAdjust="0"/>
  </p:normalViewPr>
  <p:slideViewPr>
    <p:cSldViewPr snapToGrid="0">
      <p:cViewPr varScale="1">
        <p:scale>
          <a:sx n="63" d="100"/>
          <a:sy n="63" d="100"/>
        </p:scale>
        <p:origin x="744" y="176"/>
      </p:cViewPr>
      <p:guideLst/>
    </p:cSldViewPr>
  </p:slideViewPr>
  <p:outlineViewPr>
    <p:cViewPr>
      <p:scale>
        <a:sx n="33" d="100"/>
        <a:sy n="33" d="100"/>
      </p:scale>
      <p:origin x="0" y="-20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B76AD-7D51-40E4-A421-BF8B38B6CC86}" type="datetimeFigureOut">
              <a:rPr lang="en-US" smtClean="0"/>
              <a:t>11/16/19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5EB0E-B649-4AF3-A362-511A9EFF2884}" type="slidenum">
              <a:rPr lang="en-US" smtClean="0"/>
              <a:t>‹#›</a:t>
            </a:fld>
            <a:endParaRPr lang="en-US"/>
          </a:p>
        </p:txBody>
      </p:sp>
    </p:spTree>
    <p:extLst>
      <p:ext uri="{BB962C8B-B14F-4D97-AF65-F5344CB8AC3E}">
        <p14:creationId xmlns:p14="http://schemas.microsoft.com/office/powerpoint/2010/main" val="34350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2</a:t>
            </a:fld>
            <a:endParaRPr lang="en-US"/>
          </a:p>
        </p:txBody>
      </p:sp>
    </p:spTree>
    <p:extLst>
      <p:ext uri="{BB962C8B-B14F-4D97-AF65-F5344CB8AC3E}">
        <p14:creationId xmlns:p14="http://schemas.microsoft.com/office/powerpoint/2010/main" val="84811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by planning as a group: more people means more buy-in from parents/leaders @ the Cub level, or other youths at the SBSA level. It also means less on one person’s shoulders, and is ultimately a sign of good leadership. Make it a point to invite as many as possible into the process.”</a:t>
            </a:r>
          </a:p>
          <a:p>
            <a:r>
              <a:rPr lang="en-US" dirty="0"/>
              <a:t>Then, figure out why we want to do this event: is it to explore a new place, or is it to develop a skill/accomplish something?</a:t>
            </a:r>
          </a:p>
        </p:txBody>
      </p:sp>
      <p:sp>
        <p:nvSpPr>
          <p:cNvPr id="4" name="Slide Number Placeholder 3"/>
          <p:cNvSpPr>
            <a:spLocks noGrp="1"/>
          </p:cNvSpPr>
          <p:nvPr>
            <p:ph type="sldNum" sz="quarter" idx="5"/>
          </p:nvPr>
        </p:nvSpPr>
        <p:spPr/>
        <p:txBody>
          <a:bodyPr/>
          <a:lstStyle/>
          <a:p>
            <a:fld id="{34E5EB0E-B649-4AF3-A362-511A9EFF2884}" type="slidenum">
              <a:rPr lang="en-US" smtClean="0"/>
              <a:t>14</a:t>
            </a:fld>
            <a:endParaRPr lang="en-US"/>
          </a:p>
        </p:txBody>
      </p:sp>
    </p:spTree>
    <p:extLst>
      <p:ext uri="{BB962C8B-B14F-4D97-AF65-F5344CB8AC3E}">
        <p14:creationId xmlns:p14="http://schemas.microsoft.com/office/powerpoint/2010/main" val="2994383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15</a:t>
            </a:fld>
            <a:endParaRPr lang="en-US"/>
          </a:p>
        </p:txBody>
      </p:sp>
    </p:spTree>
    <p:extLst>
      <p:ext uri="{BB962C8B-B14F-4D97-AF65-F5344CB8AC3E}">
        <p14:creationId xmlns:p14="http://schemas.microsoft.com/office/powerpoint/2010/main" val="227465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may be more logistical things to figure out, but these are common for all outings, and are a great place to start!”</a:t>
            </a:r>
          </a:p>
        </p:txBody>
      </p:sp>
      <p:sp>
        <p:nvSpPr>
          <p:cNvPr id="4" name="Slide Number Placeholder 3"/>
          <p:cNvSpPr>
            <a:spLocks noGrp="1"/>
          </p:cNvSpPr>
          <p:nvPr>
            <p:ph type="sldNum" sz="quarter" idx="5"/>
          </p:nvPr>
        </p:nvSpPr>
        <p:spPr/>
        <p:txBody>
          <a:bodyPr/>
          <a:lstStyle/>
          <a:p>
            <a:fld id="{34E5EB0E-B649-4AF3-A362-511A9EFF2884}" type="slidenum">
              <a:rPr lang="en-US" smtClean="0"/>
              <a:t>16</a:t>
            </a:fld>
            <a:endParaRPr lang="en-US"/>
          </a:p>
        </p:txBody>
      </p:sp>
    </p:spTree>
    <p:extLst>
      <p:ext uri="{BB962C8B-B14F-4D97-AF65-F5344CB8AC3E}">
        <p14:creationId xmlns:p14="http://schemas.microsoft.com/office/powerpoint/2010/main" val="489458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ensure all safety measures are taken, use the appropriate checklist in the GSS appendix.</a:t>
            </a:r>
          </a:p>
          <a:p>
            <a:endParaRPr lang="en-US" dirty="0"/>
          </a:p>
          <a:p>
            <a:r>
              <a:rPr lang="en-US" dirty="0"/>
              <a:t>If you have questions about logistics because you’ve never done something before, consider bringing up the question to other unit leaders at Roundtable or another event with multiple units present. Also, reach out to former unit leaders who have been there and done that. Lastly, if you really can’t find any guidance, reach out to your higher level volunteers or professionals. They can at least get you pointed in the right direction.”</a:t>
            </a:r>
          </a:p>
        </p:txBody>
      </p:sp>
      <p:sp>
        <p:nvSpPr>
          <p:cNvPr id="4" name="Slide Number Placeholder 3"/>
          <p:cNvSpPr>
            <a:spLocks noGrp="1"/>
          </p:cNvSpPr>
          <p:nvPr>
            <p:ph type="sldNum" sz="quarter" idx="5"/>
          </p:nvPr>
        </p:nvSpPr>
        <p:spPr/>
        <p:txBody>
          <a:bodyPr/>
          <a:lstStyle/>
          <a:p>
            <a:fld id="{34E5EB0E-B649-4AF3-A362-511A9EFF2884}" type="slidenum">
              <a:rPr lang="en-US" smtClean="0"/>
              <a:t>17</a:t>
            </a:fld>
            <a:endParaRPr lang="en-US"/>
          </a:p>
        </p:txBody>
      </p:sp>
    </p:spTree>
    <p:extLst>
      <p:ext uri="{BB962C8B-B14F-4D97-AF65-F5344CB8AC3E}">
        <p14:creationId xmlns:p14="http://schemas.microsoft.com/office/powerpoint/2010/main" val="163016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in the planning process, its important to recognize the gaps in the program. Remember earlier when we mentioned the kids running around, throwing rocks at each other? That happens in the blank spaces of the agenda. You may literally be able to predict what time injuries will happen!</a:t>
            </a:r>
          </a:p>
          <a:p>
            <a:endParaRPr lang="en-US" dirty="0"/>
          </a:p>
          <a:p>
            <a:r>
              <a:rPr lang="en-US" dirty="0"/>
              <a:t>In any case, with this particular agenda, I’d focus on the presumable gap from 4-6, then from 7-9. Come prepared for other rank advancements/activities to happen during those times.</a:t>
            </a:r>
          </a:p>
          <a:p>
            <a:endParaRPr lang="en-US" dirty="0"/>
          </a:p>
          <a:p>
            <a:r>
              <a:rPr lang="en-US" dirty="0"/>
              <a:t>It is ALWAYS easier to </a:t>
            </a:r>
            <a:r>
              <a:rPr lang="en-US" b="1" i="1" u="sng" dirty="0"/>
              <a:t>be prepared </a:t>
            </a:r>
            <a:r>
              <a:rPr lang="en-US" dirty="0"/>
              <a:t>for more than you can do in one day and not need it, than it is to </a:t>
            </a:r>
            <a:r>
              <a:rPr lang="en-US" b="1" i="1" u="sng" dirty="0"/>
              <a:t>not be prepared</a:t>
            </a:r>
            <a:r>
              <a:rPr lang="en-US" b="0" i="0" u="none" dirty="0"/>
              <a:t> for extra free time during an outing.</a:t>
            </a:r>
          </a:p>
          <a:p>
            <a:endParaRPr lang="en-US" b="0" i="0" u="none" dirty="0"/>
          </a:p>
          <a:p>
            <a:r>
              <a:rPr lang="en-US" b="0" i="0" u="none" dirty="0"/>
              <a:t>Resting time is not a bad thing, and often Scouts and Scouters will need it after a long day. But “free time” or “sitting around the fire” probably shouldn’t be points of the agenda in your outing. “Exploring the area” and “campfire skits/songs” should!”</a:t>
            </a:r>
            <a:endParaRPr lang="en-US" b="1" i="1" u="sng" dirty="0"/>
          </a:p>
        </p:txBody>
      </p:sp>
      <p:sp>
        <p:nvSpPr>
          <p:cNvPr id="4" name="Slide Number Placeholder 3"/>
          <p:cNvSpPr>
            <a:spLocks noGrp="1"/>
          </p:cNvSpPr>
          <p:nvPr>
            <p:ph type="sldNum" sz="quarter" idx="5"/>
          </p:nvPr>
        </p:nvSpPr>
        <p:spPr/>
        <p:txBody>
          <a:bodyPr/>
          <a:lstStyle/>
          <a:p>
            <a:fld id="{34E5EB0E-B649-4AF3-A362-511A9EFF2884}" type="slidenum">
              <a:rPr lang="en-US" smtClean="0"/>
              <a:t>22</a:t>
            </a:fld>
            <a:endParaRPr lang="en-US"/>
          </a:p>
        </p:txBody>
      </p:sp>
    </p:spTree>
    <p:extLst>
      <p:ext uri="{BB962C8B-B14F-4D97-AF65-F5344CB8AC3E}">
        <p14:creationId xmlns:p14="http://schemas.microsoft.com/office/powerpoint/2010/main" val="1408466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E5EB0E-B649-4AF3-A362-511A9EFF2884}" type="slidenum">
              <a:rPr lang="en-US" smtClean="0"/>
              <a:t>28</a:t>
            </a:fld>
            <a:endParaRPr lang="en-US"/>
          </a:p>
        </p:txBody>
      </p:sp>
    </p:spTree>
    <p:extLst>
      <p:ext uri="{BB962C8B-B14F-4D97-AF65-F5344CB8AC3E}">
        <p14:creationId xmlns:p14="http://schemas.microsoft.com/office/powerpoint/2010/main" val="140298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 Baloo</a:t>
            </a:r>
          </a:p>
          <a:p>
            <a:r>
              <a:rPr lang="en-US" dirty="0"/>
              <a:t>SBSA: Trek Safely</a:t>
            </a:r>
          </a:p>
          <a:p>
            <a:r>
              <a:rPr lang="en-US" dirty="0"/>
              <a:t>All: Hazardous Weather, Trek Safely, Wilderness 1</a:t>
            </a:r>
            <a:r>
              <a:rPr lang="en-US" baseline="30000" dirty="0"/>
              <a:t>st</a:t>
            </a:r>
            <a:r>
              <a:rPr lang="en-US" dirty="0"/>
              <a:t> Aid, Safety Afloat, Safe Swim Defense, Climb On Safely</a:t>
            </a:r>
          </a:p>
          <a:p>
            <a:endParaRPr lang="en-US" dirty="0"/>
          </a:p>
          <a:p>
            <a:r>
              <a:rPr lang="en-US" dirty="0"/>
              <a:t>These trainings will be identified on a handout for participants, in addition to where the training is offered (in person or online).</a:t>
            </a:r>
          </a:p>
          <a:p>
            <a:endParaRPr lang="en-US" dirty="0"/>
          </a:p>
          <a:p>
            <a:r>
              <a:rPr lang="en-US" dirty="0"/>
              <a:t>“In Scouting, the world is your oyster, and there are a lot of dangers or other considerations that need to happen in order to successfully pull off an outing. Remember, Scouting is a volunteer-run organization, and it is the BSA’s promise to adult leaders to offer them the training resources necessary to make it a safe, positive experience for all. THANK YOU for all the work you do!”</a:t>
            </a:r>
          </a:p>
        </p:txBody>
      </p:sp>
      <p:sp>
        <p:nvSpPr>
          <p:cNvPr id="4" name="Slide Number Placeholder 3"/>
          <p:cNvSpPr>
            <a:spLocks noGrp="1"/>
          </p:cNvSpPr>
          <p:nvPr>
            <p:ph type="sldNum" sz="quarter" idx="5"/>
          </p:nvPr>
        </p:nvSpPr>
        <p:spPr/>
        <p:txBody>
          <a:bodyPr/>
          <a:lstStyle/>
          <a:p>
            <a:fld id="{34E5EB0E-B649-4AF3-A362-511A9EFF2884}" type="slidenum">
              <a:rPr lang="en-US" smtClean="0"/>
              <a:t>3</a:t>
            </a:fld>
            <a:endParaRPr lang="en-US"/>
          </a:p>
        </p:txBody>
      </p:sp>
    </p:spTree>
    <p:extLst>
      <p:ext uri="{BB962C8B-B14F-4D97-AF65-F5344CB8AC3E}">
        <p14:creationId xmlns:p14="http://schemas.microsoft.com/office/powerpoint/2010/main" val="1903654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will be printed and readable for participants.</a:t>
            </a:r>
          </a:p>
          <a:p>
            <a:endParaRPr lang="en-US" dirty="0"/>
          </a:p>
          <a:p>
            <a:r>
              <a:rPr lang="en-US" dirty="0"/>
              <a:t>“This is meant to be a frame-work for your great big world of outdoor adventures. When considering outdoor adventures, start by asking, ‘What do I want to do?’ Then, compare/look up the activity in the GSS to see what limitations/requirements there are for said activity.’</a:t>
            </a:r>
          </a:p>
        </p:txBody>
      </p:sp>
      <p:sp>
        <p:nvSpPr>
          <p:cNvPr id="4" name="Slide Number Placeholder 3"/>
          <p:cNvSpPr>
            <a:spLocks noGrp="1"/>
          </p:cNvSpPr>
          <p:nvPr>
            <p:ph type="sldNum" sz="quarter" idx="5"/>
          </p:nvPr>
        </p:nvSpPr>
        <p:spPr/>
        <p:txBody>
          <a:bodyPr/>
          <a:lstStyle/>
          <a:p>
            <a:fld id="{34E5EB0E-B649-4AF3-A362-511A9EFF2884}" type="slidenum">
              <a:rPr lang="en-US" smtClean="0"/>
              <a:t>4</a:t>
            </a:fld>
            <a:endParaRPr lang="en-US"/>
          </a:p>
        </p:txBody>
      </p:sp>
    </p:spTree>
    <p:extLst>
      <p:ext uri="{BB962C8B-B14F-4D97-AF65-F5344CB8AC3E}">
        <p14:creationId xmlns:p14="http://schemas.microsoft.com/office/powerpoint/2010/main" val="272624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“Hypothetical example: a Kindergarten Lion Scout is on a class V white water trip. Their skills aren’t that strong, because they’re only 5 or 6 years old, so they end up falling out of the raft and into the river, never to be seen again. That isn’t fun for them, their family, their friends, their teachers, anyone. That’s a tragedy.</a:t>
            </a:r>
          </a:p>
          <a:p>
            <a:endParaRPr lang="en-US" dirty="0"/>
          </a:p>
          <a:p>
            <a:r>
              <a:rPr lang="en-US" dirty="0"/>
              <a:t>Another hypothetical example: every time a Scout goes camping, he comes back with scrapes or scars or a black eye, and he explains how he spent all day running around with the other Scouts, playing with sticks throwing rocks at each other. That may be fun in the eyes of the Scout, if he isn’t too terribly injured, but it is NOT why his family signed him up. It’s not fun or safe, these activities are now a liability.</a:t>
            </a:r>
          </a:p>
          <a:p>
            <a:endParaRPr lang="en-US" dirty="0"/>
          </a:p>
          <a:p>
            <a:r>
              <a:rPr lang="en-US" dirty="0"/>
              <a:t>There are reasons the Guide exists, and it is to ensure Scouts stay as safe as possible. Without safety, there is usually damage or injury. Neither of those things are good for Scouts, and they prohibit a fun, positive experience.”</a:t>
            </a:r>
          </a:p>
        </p:txBody>
      </p:sp>
      <p:sp>
        <p:nvSpPr>
          <p:cNvPr id="4" name="Slide Number Placeholder 3"/>
          <p:cNvSpPr>
            <a:spLocks noGrp="1"/>
          </p:cNvSpPr>
          <p:nvPr>
            <p:ph type="sldNum" sz="quarter" idx="5"/>
          </p:nvPr>
        </p:nvSpPr>
        <p:spPr/>
        <p:txBody>
          <a:bodyPr/>
          <a:lstStyle/>
          <a:p>
            <a:fld id="{34E5EB0E-B649-4AF3-A362-511A9EFF2884}" type="slidenum">
              <a:rPr lang="en-US" smtClean="0"/>
              <a:t>5</a:t>
            </a:fld>
            <a:endParaRPr lang="en-US"/>
          </a:p>
        </p:txBody>
      </p:sp>
    </p:spTree>
    <p:extLst>
      <p:ext uri="{BB962C8B-B14F-4D97-AF65-F5344CB8AC3E}">
        <p14:creationId xmlns:p14="http://schemas.microsoft.com/office/powerpoint/2010/main" val="3621984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Motor Vehicle Checklist: https://</a:t>
            </a:r>
            <a:r>
              <a:rPr lang="en-US" dirty="0" err="1"/>
              <a:t>filestore.scouting.org</a:t>
            </a:r>
            <a:r>
              <a:rPr lang="en-US" dirty="0"/>
              <a:t>/</a:t>
            </a:r>
            <a:r>
              <a:rPr lang="en-US" dirty="0" err="1"/>
              <a:t>filestore</a:t>
            </a:r>
            <a:r>
              <a:rPr lang="en-US" dirty="0"/>
              <a:t>/pdf/</a:t>
            </a:r>
            <a:r>
              <a:rPr lang="en-US" dirty="0" err="1"/>
              <a:t>MotorVehicleChklst_Update.pdf</a:t>
            </a:r>
            <a:endParaRPr lang="en-US" dirty="0"/>
          </a:p>
          <a:p>
            <a:r>
              <a:rPr lang="en-US" dirty="0"/>
              <a:t>Flying Plan Checklist: https://</a:t>
            </a:r>
            <a:r>
              <a:rPr lang="en-US" dirty="0" err="1"/>
              <a:t>filestore.scouting.org</a:t>
            </a:r>
            <a:r>
              <a:rPr lang="en-US" dirty="0"/>
              <a:t>/</a:t>
            </a:r>
            <a:r>
              <a:rPr lang="en-US" dirty="0" err="1"/>
              <a:t>filestore</a:t>
            </a:r>
            <a:r>
              <a:rPr lang="en-US" dirty="0"/>
              <a:t>/pdf/680-672(17)</a:t>
            </a:r>
            <a:r>
              <a:rPr lang="en-US" dirty="0" err="1"/>
              <a:t>FlyPlanFillable.pdf</a:t>
            </a:r>
            <a:endParaRPr lang="en-US" dirty="0"/>
          </a:p>
          <a:p>
            <a:r>
              <a:rPr lang="en-US" dirty="0"/>
              <a:t>Campout Safety Checklist: https://</a:t>
            </a:r>
            <a:r>
              <a:rPr lang="en-US" dirty="0" err="1"/>
              <a:t>filestore.scouting.org</a:t>
            </a:r>
            <a:r>
              <a:rPr lang="en-US" dirty="0"/>
              <a:t>/</a:t>
            </a:r>
            <a:r>
              <a:rPr lang="en-US" dirty="0" err="1"/>
              <a:t>filestore</a:t>
            </a:r>
            <a:r>
              <a:rPr lang="en-US" dirty="0"/>
              <a:t>/</a:t>
            </a:r>
            <a:r>
              <a:rPr lang="en-US" dirty="0" err="1"/>
              <a:t>HealthSafety</a:t>
            </a:r>
            <a:r>
              <a:rPr lang="en-US" dirty="0"/>
              <a:t>/pdf/</a:t>
            </a:r>
            <a:r>
              <a:rPr lang="en-US" dirty="0" err="1"/>
              <a:t>campout_checklist.pdf</a:t>
            </a:r>
            <a:endParaRPr lang="en-US" dirty="0"/>
          </a:p>
          <a:p>
            <a:r>
              <a:rPr lang="en-US" dirty="0"/>
              <a:t>Event Safety Checklist: https://</a:t>
            </a:r>
            <a:r>
              <a:rPr lang="en-US" dirty="0" err="1"/>
              <a:t>filestore.scouting.org</a:t>
            </a:r>
            <a:r>
              <a:rPr lang="en-US" dirty="0"/>
              <a:t>/</a:t>
            </a:r>
            <a:r>
              <a:rPr lang="en-US" dirty="0" err="1"/>
              <a:t>filestore</a:t>
            </a:r>
            <a:r>
              <a:rPr lang="en-US" dirty="0"/>
              <a:t>/</a:t>
            </a:r>
            <a:r>
              <a:rPr lang="en-US" dirty="0" err="1"/>
              <a:t>HealthSafety</a:t>
            </a:r>
            <a:r>
              <a:rPr lang="en-US" dirty="0"/>
              <a:t>/pdf/</a:t>
            </a:r>
            <a:r>
              <a:rPr lang="en-US" dirty="0" err="1"/>
              <a:t>event_checklist.pdf</a:t>
            </a:r>
            <a:endParaRPr lang="en-US" dirty="0"/>
          </a:p>
          <a:p>
            <a:endParaRPr lang="en-US" dirty="0"/>
          </a:p>
          <a:p>
            <a:r>
              <a:rPr lang="en-US" dirty="0"/>
              <a:t>These will also be printed and handed to participants.</a:t>
            </a:r>
          </a:p>
        </p:txBody>
      </p:sp>
      <p:sp>
        <p:nvSpPr>
          <p:cNvPr id="4" name="Slide Number Placeholder 3"/>
          <p:cNvSpPr>
            <a:spLocks noGrp="1"/>
          </p:cNvSpPr>
          <p:nvPr>
            <p:ph type="sldNum" sz="quarter" idx="5"/>
          </p:nvPr>
        </p:nvSpPr>
        <p:spPr/>
        <p:txBody>
          <a:bodyPr/>
          <a:lstStyle/>
          <a:p>
            <a:fld id="{34E5EB0E-B649-4AF3-A362-511A9EFF2884}" type="slidenum">
              <a:rPr lang="en-US" smtClean="0"/>
              <a:t>6</a:t>
            </a:fld>
            <a:endParaRPr lang="en-US"/>
          </a:p>
        </p:txBody>
      </p:sp>
    </p:spTree>
    <p:extLst>
      <p:ext uri="{BB962C8B-B14F-4D97-AF65-F5344CB8AC3E}">
        <p14:creationId xmlns:p14="http://schemas.microsoft.com/office/powerpoint/2010/main" val="429061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this is generally what Cub Scout Outdoor adventures look like. Run by the parents/leaders of the Pack, it’s all family oriented.</a:t>
            </a:r>
          </a:p>
          <a:p>
            <a:endParaRPr lang="en-US" dirty="0"/>
          </a:p>
          <a:p>
            <a:r>
              <a:rPr lang="en-US" dirty="0"/>
              <a:t>Notice </a:t>
            </a:r>
            <a:r>
              <a:rPr lang="en-US" dirty="0" err="1"/>
              <a:t>Webelos</a:t>
            </a:r>
            <a:r>
              <a:rPr lang="en-US" dirty="0"/>
              <a:t> overnighters: </a:t>
            </a:r>
            <a:r>
              <a:rPr lang="en-US" dirty="0" err="1"/>
              <a:t>Webelos</a:t>
            </a:r>
            <a:r>
              <a:rPr lang="en-US" dirty="0"/>
              <a:t> are allowed to do the most in the Guide to Safe Scouting in the Cub Scout program: just check out the handout! This is true for Scouts of all ages as they get older and more experienced in the program. This means there is OPPORTUNITY for outdoor adventures to become more exciting and enticing for the youth, as well as their families.</a:t>
            </a:r>
          </a:p>
          <a:p>
            <a:endParaRPr lang="en-US" dirty="0"/>
          </a:p>
          <a:p>
            <a:r>
              <a:rPr lang="en-US" dirty="0"/>
              <a:t>All boundaries WITHIN the GSS should be explored to keep the Scouts’ experience as positive, fun, and new as possible!”</a:t>
            </a:r>
          </a:p>
        </p:txBody>
      </p:sp>
      <p:sp>
        <p:nvSpPr>
          <p:cNvPr id="4" name="Slide Number Placeholder 3"/>
          <p:cNvSpPr>
            <a:spLocks noGrp="1"/>
          </p:cNvSpPr>
          <p:nvPr>
            <p:ph type="sldNum" sz="quarter" idx="5"/>
          </p:nvPr>
        </p:nvSpPr>
        <p:spPr/>
        <p:txBody>
          <a:bodyPr/>
          <a:lstStyle/>
          <a:p>
            <a:fld id="{34E5EB0E-B649-4AF3-A362-511A9EFF2884}" type="slidenum">
              <a:rPr lang="en-US" smtClean="0"/>
              <a:t>7</a:t>
            </a:fld>
            <a:endParaRPr lang="en-US"/>
          </a:p>
        </p:txBody>
      </p:sp>
    </p:spTree>
    <p:extLst>
      <p:ext uri="{BB962C8B-B14F-4D97-AF65-F5344CB8AC3E}">
        <p14:creationId xmlns:p14="http://schemas.microsoft.com/office/powerpoint/2010/main" val="3767291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SBSA, the focus changes from the occasional campout to a monthly campout. Additionally, this is youth-run and adult leader supervised. Rank Advancement and merit badges also encourage more outdoor activity than at the Cub level.”</a:t>
            </a:r>
          </a:p>
        </p:txBody>
      </p:sp>
      <p:sp>
        <p:nvSpPr>
          <p:cNvPr id="4" name="Slide Number Placeholder 3"/>
          <p:cNvSpPr>
            <a:spLocks noGrp="1"/>
          </p:cNvSpPr>
          <p:nvPr>
            <p:ph type="sldNum" sz="quarter" idx="5"/>
          </p:nvPr>
        </p:nvSpPr>
        <p:spPr/>
        <p:txBody>
          <a:bodyPr/>
          <a:lstStyle/>
          <a:p>
            <a:fld id="{34E5EB0E-B649-4AF3-A362-511A9EFF2884}" type="slidenum">
              <a:rPr lang="en-US" smtClean="0"/>
              <a:t>8</a:t>
            </a:fld>
            <a:endParaRPr lang="en-US"/>
          </a:p>
        </p:txBody>
      </p:sp>
    </p:spTree>
    <p:extLst>
      <p:ext uri="{BB962C8B-B14F-4D97-AF65-F5344CB8AC3E}">
        <p14:creationId xmlns:p14="http://schemas.microsoft.com/office/powerpoint/2010/main" val="395412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in Venturing, the limits are pushed out even further. With the proper training, paperwork, and prep, all of these activities are allowed for </a:t>
            </a:r>
            <a:r>
              <a:rPr lang="en-US" dirty="0" err="1"/>
              <a:t>Venturers</a:t>
            </a:r>
            <a:r>
              <a:rPr lang="en-US" dirty="0"/>
              <a:t> only within the GSS.”</a:t>
            </a:r>
          </a:p>
        </p:txBody>
      </p:sp>
      <p:sp>
        <p:nvSpPr>
          <p:cNvPr id="4" name="Slide Number Placeholder 3"/>
          <p:cNvSpPr>
            <a:spLocks noGrp="1"/>
          </p:cNvSpPr>
          <p:nvPr>
            <p:ph type="sldNum" sz="quarter" idx="5"/>
          </p:nvPr>
        </p:nvSpPr>
        <p:spPr/>
        <p:txBody>
          <a:bodyPr/>
          <a:lstStyle/>
          <a:p>
            <a:fld id="{34E5EB0E-B649-4AF3-A362-511A9EFF2884}" type="slidenum">
              <a:rPr lang="en-US" smtClean="0"/>
              <a:t>9</a:t>
            </a:fld>
            <a:endParaRPr lang="en-US"/>
          </a:p>
        </p:txBody>
      </p:sp>
    </p:spTree>
    <p:extLst>
      <p:ext uri="{BB962C8B-B14F-4D97-AF65-F5344CB8AC3E}">
        <p14:creationId xmlns:p14="http://schemas.microsoft.com/office/powerpoint/2010/main" val="2242794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www.scouting.org</a:t>
            </a:r>
            <a:r>
              <a:rPr lang="en-US" dirty="0"/>
              <a:t>/awards/awards-central/</a:t>
            </a:r>
          </a:p>
        </p:txBody>
      </p:sp>
      <p:sp>
        <p:nvSpPr>
          <p:cNvPr id="4" name="Slide Number Placeholder 3"/>
          <p:cNvSpPr>
            <a:spLocks noGrp="1"/>
          </p:cNvSpPr>
          <p:nvPr>
            <p:ph type="sldNum" sz="quarter" idx="5"/>
          </p:nvPr>
        </p:nvSpPr>
        <p:spPr/>
        <p:txBody>
          <a:bodyPr/>
          <a:lstStyle/>
          <a:p>
            <a:fld id="{34E5EB0E-B649-4AF3-A362-511A9EFF2884}" type="slidenum">
              <a:rPr lang="en-US" smtClean="0"/>
              <a:t>11</a:t>
            </a:fld>
            <a:endParaRPr lang="en-US"/>
          </a:p>
        </p:txBody>
      </p:sp>
    </p:spTree>
    <p:extLst>
      <p:ext uri="{BB962C8B-B14F-4D97-AF65-F5344CB8AC3E}">
        <p14:creationId xmlns:p14="http://schemas.microsoft.com/office/powerpoint/2010/main" val="376329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46515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01284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648631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890211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77828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898898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797915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4123017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87144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89860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05722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21C05-3FB4-4E2A-A178-A8C42D467744}" type="datetimeFigureOut">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23653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21C05-3FB4-4E2A-A178-A8C42D467744}" type="datetimeFigureOut">
              <a:rPr lang="en-US" smtClean="0"/>
              <a:t>11/16/19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07667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21C05-3FB4-4E2A-A178-A8C42D467744}" type="datetimeFigureOut">
              <a:rPr lang="en-US" smtClean="0"/>
              <a:t>11/16/19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6338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21C05-3FB4-4E2A-A178-A8C42D467744}" type="datetimeFigureOut">
              <a:rPr lang="en-US" smtClean="0"/>
              <a:t>11/16/19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16564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70313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85701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F21C05-3FB4-4E2A-A178-A8C42D467744}" type="datetimeFigureOut">
              <a:rPr lang="en-US" smtClean="0"/>
              <a:t>11/16/19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3630F3-45CC-4420-B180-7E99D51F161C}" type="slidenum">
              <a:rPr lang="en-US" smtClean="0"/>
              <a:t>‹#›</a:t>
            </a:fld>
            <a:endParaRPr lang="en-US"/>
          </a:p>
        </p:txBody>
      </p:sp>
    </p:spTree>
    <p:extLst>
      <p:ext uri="{BB962C8B-B14F-4D97-AF65-F5344CB8AC3E}">
        <p14:creationId xmlns:p14="http://schemas.microsoft.com/office/powerpoint/2010/main" val="296407605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scouting.org/health-and-safety/gss/to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couting.org/outdoor-programs/camping/cub-scout-outdoor-progra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outing.org/outdoor-programs/camping/scouts-bsa-outdoor-progra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916A7-E1D9-45DA-AD86-1F06F373F1EA}"/>
              </a:ext>
            </a:extLst>
          </p:cNvPr>
          <p:cNvSpPr>
            <a:spLocks noGrp="1"/>
          </p:cNvSpPr>
          <p:nvPr>
            <p:ph type="ctrTitle"/>
          </p:nvPr>
        </p:nvSpPr>
        <p:spPr>
          <a:xfrm>
            <a:off x="2456952" y="887087"/>
            <a:ext cx="9117632" cy="2054896"/>
          </a:xfrm>
        </p:spPr>
        <p:txBody>
          <a:bodyPr anchor="t">
            <a:normAutofit/>
          </a:bodyPr>
          <a:lstStyle/>
          <a:p>
            <a:r>
              <a:rPr lang="en-US" sz="4400" b="1" dirty="0"/>
              <a:t>Outdoor Program Planning</a:t>
            </a:r>
            <a:endParaRPr lang="en-US" sz="4400" dirty="0"/>
          </a:p>
        </p:txBody>
      </p:sp>
      <p:pic>
        <p:nvPicPr>
          <p:cNvPr id="6" name="Picture 5">
            <a:extLst>
              <a:ext uri="{FF2B5EF4-FFF2-40B4-BE49-F238E27FC236}">
                <a16:creationId xmlns:a16="http://schemas.microsoft.com/office/drawing/2014/main" id="{01E11223-8178-4E9C-BDD7-2FE9C4FD6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689" y="1592112"/>
            <a:ext cx="6467869" cy="1978156"/>
          </a:xfrm>
          <a:prstGeom prst="rect">
            <a:avLst/>
          </a:prstGeom>
        </p:spPr>
      </p:pic>
    </p:spTree>
    <p:extLst>
      <p:ext uri="{BB962C8B-B14F-4D97-AF65-F5344CB8AC3E}">
        <p14:creationId xmlns:p14="http://schemas.microsoft.com/office/powerpoint/2010/main" val="2048331681"/>
      </p:ext>
    </p:extLst>
  </p:cSld>
  <p:clrMapOvr>
    <a:masterClrMapping/>
  </p:clrMapOvr>
  <mc:AlternateContent xmlns:mc="http://schemas.openxmlformats.org/markup-compatibility/2006" xmlns:p14="http://schemas.microsoft.com/office/powerpoint/2010/main">
    <mc:Choice Requires="p14">
      <p:transition spd="slow" p14:dur="2000" advTm="2255"/>
    </mc:Choice>
    <mc:Fallback xmlns="">
      <p:transition spd="slow" advTm="225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41451-A0E7-1749-90D8-9BDDEFA95C8D}"/>
              </a:ext>
            </a:extLst>
          </p:cNvPr>
          <p:cNvSpPr>
            <a:spLocks noGrp="1"/>
          </p:cNvSpPr>
          <p:nvPr>
            <p:ph type="title"/>
          </p:nvPr>
        </p:nvSpPr>
        <p:spPr/>
        <p:txBody>
          <a:bodyPr/>
          <a:lstStyle/>
          <a:p>
            <a:r>
              <a:rPr lang="en-US" dirty="0"/>
              <a:t>Awards Guiding Adventures</a:t>
            </a:r>
          </a:p>
        </p:txBody>
      </p:sp>
      <p:sp>
        <p:nvSpPr>
          <p:cNvPr id="3" name="Content Placeholder 2">
            <a:extLst>
              <a:ext uri="{FF2B5EF4-FFF2-40B4-BE49-F238E27FC236}">
                <a16:creationId xmlns:a16="http://schemas.microsoft.com/office/drawing/2014/main" id="{3E21CB65-3002-5146-8EB3-690D3D7EB390}"/>
              </a:ext>
            </a:extLst>
          </p:cNvPr>
          <p:cNvSpPr>
            <a:spLocks noGrp="1"/>
          </p:cNvSpPr>
          <p:nvPr>
            <p:ph idx="1"/>
          </p:nvPr>
        </p:nvSpPr>
        <p:spPr/>
        <p:txBody>
          <a:bodyPr/>
          <a:lstStyle/>
          <a:p>
            <a:r>
              <a:rPr lang="en-US" dirty="0"/>
              <a:t>Sometimes, Scouts just want bling! Certainly, entire outings were dedicated solely to earning an award.</a:t>
            </a:r>
          </a:p>
        </p:txBody>
      </p:sp>
    </p:spTree>
    <p:extLst>
      <p:ext uri="{BB962C8B-B14F-4D97-AF65-F5344CB8AC3E}">
        <p14:creationId xmlns:p14="http://schemas.microsoft.com/office/powerpoint/2010/main" val="408298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363C-25A6-E040-BE9A-9BB84EEC0628}"/>
              </a:ext>
            </a:extLst>
          </p:cNvPr>
          <p:cNvSpPr>
            <a:spLocks noGrp="1"/>
          </p:cNvSpPr>
          <p:nvPr>
            <p:ph type="title"/>
          </p:nvPr>
        </p:nvSpPr>
        <p:spPr>
          <a:xfrm>
            <a:off x="1484310" y="0"/>
            <a:ext cx="10018713" cy="1752599"/>
          </a:xfrm>
        </p:spPr>
        <p:txBody>
          <a:bodyPr/>
          <a:lstStyle/>
          <a:p>
            <a:r>
              <a:rPr lang="en-US" dirty="0"/>
              <a:t>Awards Guiding Adventures</a:t>
            </a:r>
          </a:p>
        </p:txBody>
      </p:sp>
      <p:sp>
        <p:nvSpPr>
          <p:cNvPr id="3" name="Content Placeholder 2">
            <a:extLst>
              <a:ext uri="{FF2B5EF4-FFF2-40B4-BE49-F238E27FC236}">
                <a16:creationId xmlns:a16="http://schemas.microsoft.com/office/drawing/2014/main" id="{F7DD74CA-5670-5B41-A2A8-931EE6069616}"/>
              </a:ext>
            </a:extLst>
          </p:cNvPr>
          <p:cNvSpPr>
            <a:spLocks noGrp="1"/>
          </p:cNvSpPr>
          <p:nvPr>
            <p:ph idx="1"/>
          </p:nvPr>
        </p:nvSpPr>
        <p:spPr>
          <a:xfrm>
            <a:off x="2174240" y="1158240"/>
            <a:ext cx="9328783" cy="5699761"/>
          </a:xfrm>
        </p:spPr>
        <p:txBody>
          <a:bodyPr>
            <a:normAutofit fontScale="85000" lnSpcReduction="20000"/>
          </a:bodyPr>
          <a:lstStyle/>
          <a:p>
            <a:r>
              <a:rPr lang="en-US" dirty="0"/>
              <a:t>Pack Summertime Award - CS</a:t>
            </a:r>
          </a:p>
          <a:p>
            <a:r>
              <a:rPr lang="en-US" dirty="0"/>
              <a:t>Cub Scout Outdoor Activity Award - CS</a:t>
            </a:r>
          </a:p>
          <a:p>
            <a:r>
              <a:rPr lang="en-US" dirty="0"/>
              <a:t>Historic Trails Award – CS, SBSA, V</a:t>
            </a:r>
          </a:p>
          <a:p>
            <a:r>
              <a:rPr lang="en-US" dirty="0"/>
              <a:t>JTE Awards – CS, SBSA, V</a:t>
            </a:r>
          </a:p>
          <a:p>
            <a:r>
              <a:rPr lang="en-US" dirty="0"/>
              <a:t>National Outdoor Challenge – SBSA</a:t>
            </a:r>
          </a:p>
          <a:p>
            <a:r>
              <a:rPr lang="en-US" dirty="0"/>
              <a:t>Outdoor Ethics Awards – SBSA, V</a:t>
            </a:r>
          </a:p>
          <a:p>
            <a:r>
              <a:rPr lang="en-US" dirty="0"/>
              <a:t>Paul Bunyan Award – SBSA</a:t>
            </a:r>
          </a:p>
          <a:p>
            <a:r>
              <a:rPr lang="en-US" dirty="0"/>
              <a:t>World Conservation Award – CS, SBSA, V</a:t>
            </a:r>
          </a:p>
          <a:p>
            <a:r>
              <a:rPr lang="en-US" dirty="0"/>
              <a:t>BSA Scuba Award – SBSA</a:t>
            </a:r>
          </a:p>
          <a:p>
            <a:r>
              <a:rPr lang="en-US" dirty="0"/>
              <a:t>50-Miler Award: SBSA, V</a:t>
            </a:r>
          </a:p>
          <a:p>
            <a:r>
              <a:rPr lang="en-US" dirty="0"/>
              <a:t>Boardsailing BSA Award – SBSA</a:t>
            </a:r>
          </a:p>
          <a:p>
            <a:r>
              <a:rPr lang="en-US" dirty="0"/>
              <a:t>BSA Stand-Up </a:t>
            </a:r>
            <a:r>
              <a:rPr lang="en-US" dirty="0" err="1"/>
              <a:t>Paddleboarding</a:t>
            </a:r>
            <a:r>
              <a:rPr lang="en-US" dirty="0"/>
              <a:t> Award – SBSA</a:t>
            </a:r>
          </a:p>
          <a:p>
            <a:r>
              <a:rPr lang="en-US" dirty="0"/>
              <a:t>Conservation Good Turn Award – CS, SBSA, V</a:t>
            </a:r>
          </a:p>
          <a:p>
            <a:r>
              <a:rPr lang="en-US" dirty="0"/>
              <a:t>There are more!!!</a:t>
            </a:r>
          </a:p>
        </p:txBody>
      </p:sp>
    </p:spTree>
    <p:extLst>
      <p:ext uri="{BB962C8B-B14F-4D97-AF65-F5344CB8AC3E}">
        <p14:creationId xmlns:p14="http://schemas.microsoft.com/office/powerpoint/2010/main" val="211794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1BC1-CA50-004B-927C-584D49A20DF0}"/>
              </a:ext>
            </a:extLst>
          </p:cNvPr>
          <p:cNvSpPr>
            <a:spLocks noGrp="1"/>
          </p:cNvSpPr>
          <p:nvPr>
            <p:ph type="title"/>
          </p:nvPr>
        </p:nvSpPr>
        <p:spPr/>
        <p:txBody>
          <a:bodyPr/>
          <a:lstStyle/>
          <a:p>
            <a:r>
              <a:rPr lang="en-US" dirty="0"/>
              <a:t>Is that all Scouts can earn on an Outdoor Adventure?</a:t>
            </a:r>
          </a:p>
        </p:txBody>
      </p:sp>
      <p:sp>
        <p:nvSpPr>
          <p:cNvPr id="3" name="Content Placeholder 2">
            <a:extLst>
              <a:ext uri="{FF2B5EF4-FFF2-40B4-BE49-F238E27FC236}">
                <a16:creationId xmlns:a16="http://schemas.microsoft.com/office/drawing/2014/main" id="{9684128A-9797-6541-AFF3-A79F9FC4AA76}"/>
              </a:ext>
            </a:extLst>
          </p:cNvPr>
          <p:cNvSpPr>
            <a:spLocks noGrp="1"/>
          </p:cNvSpPr>
          <p:nvPr>
            <p:ph idx="1"/>
          </p:nvPr>
        </p:nvSpPr>
        <p:spPr/>
        <p:txBody>
          <a:bodyPr/>
          <a:lstStyle/>
          <a:p>
            <a:r>
              <a:rPr lang="en-US" dirty="0"/>
              <a:t>Not at all! There are many rank advancements and Merit Badges that suggest or require an outing to complete.</a:t>
            </a:r>
          </a:p>
        </p:txBody>
      </p:sp>
    </p:spTree>
    <p:extLst>
      <p:ext uri="{BB962C8B-B14F-4D97-AF65-F5344CB8AC3E}">
        <p14:creationId xmlns:p14="http://schemas.microsoft.com/office/powerpoint/2010/main" val="325502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DE29-C939-D34C-B6A7-D4B2933EEA51}"/>
              </a:ext>
            </a:extLst>
          </p:cNvPr>
          <p:cNvSpPr>
            <a:spLocks noGrp="1"/>
          </p:cNvSpPr>
          <p:nvPr>
            <p:ph type="title"/>
          </p:nvPr>
        </p:nvSpPr>
        <p:spPr/>
        <p:txBody>
          <a:bodyPr/>
          <a:lstStyle/>
          <a:p>
            <a:r>
              <a:rPr lang="en-US" dirty="0"/>
              <a:t>Do Outdoor Adventures Have to involve Camping?</a:t>
            </a:r>
          </a:p>
        </p:txBody>
      </p:sp>
      <p:sp>
        <p:nvSpPr>
          <p:cNvPr id="3" name="Content Placeholder 2">
            <a:extLst>
              <a:ext uri="{FF2B5EF4-FFF2-40B4-BE49-F238E27FC236}">
                <a16:creationId xmlns:a16="http://schemas.microsoft.com/office/drawing/2014/main" id="{3F8EC16A-BA3C-B34E-A43C-7AC5F63650CF}"/>
              </a:ext>
            </a:extLst>
          </p:cNvPr>
          <p:cNvSpPr>
            <a:spLocks noGrp="1"/>
          </p:cNvSpPr>
          <p:nvPr>
            <p:ph idx="1"/>
          </p:nvPr>
        </p:nvSpPr>
        <p:spPr/>
        <p:txBody>
          <a:bodyPr/>
          <a:lstStyle/>
          <a:p>
            <a:r>
              <a:rPr lang="en-US" dirty="0"/>
              <a:t>No! Camping is great, but there are many outdoor adventures that are only day activities.</a:t>
            </a:r>
          </a:p>
          <a:p>
            <a:pPr lvl="1"/>
            <a:r>
              <a:rPr lang="en-US" dirty="0"/>
              <a:t>Think about Day Camp for Cub Scouts, or any day trip for a unit to a park/nature reserve/outdoor place. That’s an outdoor adventure!</a:t>
            </a:r>
          </a:p>
        </p:txBody>
      </p:sp>
    </p:spTree>
    <p:extLst>
      <p:ext uri="{BB962C8B-B14F-4D97-AF65-F5344CB8AC3E}">
        <p14:creationId xmlns:p14="http://schemas.microsoft.com/office/powerpoint/2010/main" val="2498319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35F2-FD76-8A44-9FFE-E7B84217958C}"/>
              </a:ext>
            </a:extLst>
          </p:cNvPr>
          <p:cNvSpPr>
            <a:spLocks noGrp="1"/>
          </p:cNvSpPr>
          <p:nvPr>
            <p:ph type="title"/>
          </p:nvPr>
        </p:nvSpPr>
        <p:spPr/>
        <p:txBody>
          <a:bodyPr/>
          <a:lstStyle/>
          <a:p>
            <a:r>
              <a:rPr lang="en-US" dirty="0"/>
              <a:t>So how do I plan one?</a:t>
            </a:r>
          </a:p>
        </p:txBody>
      </p:sp>
      <p:sp>
        <p:nvSpPr>
          <p:cNvPr id="3" name="Content Placeholder 2">
            <a:extLst>
              <a:ext uri="{FF2B5EF4-FFF2-40B4-BE49-F238E27FC236}">
                <a16:creationId xmlns:a16="http://schemas.microsoft.com/office/drawing/2014/main" id="{B3A6D455-43E3-8C40-BF9C-E76E7966C9C4}"/>
              </a:ext>
            </a:extLst>
          </p:cNvPr>
          <p:cNvSpPr>
            <a:spLocks noGrp="1"/>
          </p:cNvSpPr>
          <p:nvPr>
            <p:ph idx="1"/>
          </p:nvPr>
        </p:nvSpPr>
        <p:spPr>
          <a:xfrm>
            <a:off x="1484310" y="2666999"/>
            <a:ext cx="10018713" cy="4191001"/>
          </a:xfrm>
        </p:spPr>
        <p:txBody>
          <a:bodyPr/>
          <a:lstStyle/>
          <a:p>
            <a:r>
              <a:rPr lang="en-US" dirty="0"/>
              <a:t>Start with what the unit wants/needs to do.</a:t>
            </a:r>
          </a:p>
          <a:p>
            <a:pPr lvl="1"/>
            <a:r>
              <a:rPr lang="en-US" dirty="0"/>
              <a:t>All Outdoor Adventures Boil down to 2 basic goals: exploring a new place, or working on a skill. They can also encompass both!</a:t>
            </a:r>
          </a:p>
          <a:p>
            <a:pPr lvl="3"/>
            <a:r>
              <a:rPr lang="en-US" dirty="0"/>
              <a:t>Exploring a New Place: typically a hike/bike/water/ski trek.</a:t>
            </a:r>
          </a:p>
          <a:p>
            <a:pPr lvl="3"/>
            <a:r>
              <a:rPr lang="en-US" dirty="0"/>
              <a:t>Skill development: rank advancement, MB earnings, award earnings.</a:t>
            </a:r>
          </a:p>
        </p:txBody>
      </p:sp>
      <p:sp>
        <p:nvSpPr>
          <p:cNvPr id="4" name="TextBox 3">
            <a:extLst>
              <a:ext uri="{FF2B5EF4-FFF2-40B4-BE49-F238E27FC236}">
                <a16:creationId xmlns:a16="http://schemas.microsoft.com/office/drawing/2014/main" id="{4CCE85EC-94B8-954C-90BF-9D128335E9C0}"/>
              </a:ext>
            </a:extLst>
          </p:cNvPr>
          <p:cNvSpPr txBox="1"/>
          <p:nvPr/>
        </p:nvSpPr>
        <p:spPr>
          <a:xfrm>
            <a:off x="6182265" y="1328466"/>
            <a:ext cx="1616014" cy="861774"/>
          </a:xfrm>
          <a:prstGeom prst="rect">
            <a:avLst/>
          </a:prstGeom>
          <a:noFill/>
        </p:spPr>
        <p:txBody>
          <a:bodyPr wrap="square" rtlCol="0">
            <a:spAutoFit/>
          </a:bodyPr>
          <a:lstStyle/>
          <a:p>
            <a:r>
              <a:rPr lang="en-US" sz="5000" dirty="0">
                <a:solidFill>
                  <a:srgbClr val="FF0000"/>
                </a:solidFill>
                <a:highlight>
                  <a:srgbClr val="FFFF00"/>
                </a:highlight>
              </a:rPr>
              <a:t>WE</a:t>
            </a:r>
          </a:p>
        </p:txBody>
      </p:sp>
    </p:spTree>
    <p:extLst>
      <p:ext uri="{BB962C8B-B14F-4D97-AF65-F5344CB8AC3E}">
        <p14:creationId xmlns:p14="http://schemas.microsoft.com/office/powerpoint/2010/main" val="164235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9F11-8D7B-6349-B1CE-1B7EA7884998}"/>
              </a:ext>
            </a:extLst>
          </p:cNvPr>
          <p:cNvSpPr>
            <a:spLocks noGrp="1"/>
          </p:cNvSpPr>
          <p:nvPr>
            <p:ph type="title"/>
          </p:nvPr>
        </p:nvSpPr>
        <p:spPr/>
        <p:txBody>
          <a:bodyPr/>
          <a:lstStyle/>
          <a:p>
            <a:r>
              <a:rPr lang="en-US" dirty="0"/>
              <a:t>Then consider safety and appropriateness for the audience</a:t>
            </a:r>
          </a:p>
        </p:txBody>
      </p:sp>
      <p:sp>
        <p:nvSpPr>
          <p:cNvPr id="3" name="Content Placeholder 2">
            <a:extLst>
              <a:ext uri="{FF2B5EF4-FFF2-40B4-BE49-F238E27FC236}">
                <a16:creationId xmlns:a16="http://schemas.microsoft.com/office/drawing/2014/main" id="{32BFDCC5-7883-B842-A920-9A787052BAD2}"/>
              </a:ext>
            </a:extLst>
          </p:cNvPr>
          <p:cNvSpPr>
            <a:spLocks noGrp="1"/>
          </p:cNvSpPr>
          <p:nvPr>
            <p:ph idx="1"/>
          </p:nvPr>
        </p:nvSpPr>
        <p:spPr>
          <a:xfrm>
            <a:off x="1484310" y="2141219"/>
            <a:ext cx="10018713" cy="2778761"/>
          </a:xfrm>
        </p:spPr>
        <p:txBody>
          <a:bodyPr/>
          <a:lstStyle/>
          <a:p>
            <a:r>
              <a:rPr lang="en-US" dirty="0"/>
              <a:t>Once you have an idea, consider it in the context of the guide to safe Scouting.</a:t>
            </a:r>
          </a:p>
          <a:p>
            <a:pPr lvl="1"/>
            <a:r>
              <a:rPr lang="en-US" dirty="0"/>
              <a:t>What is not allowed?</a:t>
            </a:r>
          </a:p>
          <a:p>
            <a:pPr lvl="2"/>
            <a:r>
              <a:rPr lang="en-US" dirty="0"/>
              <a:t>Are there any sub-pieces of the activity you can still do?</a:t>
            </a:r>
          </a:p>
          <a:p>
            <a:pPr lvl="3"/>
            <a:r>
              <a:rPr lang="en-US" dirty="0"/>
              <a:t>Example: SBSA cannot hunt animals of any sort. BUT they can learn skills like tracking, which play a BIG role in hunting!</a:t>
            </a:r>
          </a:p>
        </p:txBody>
      </p:sp>
      <p:sp>
        <p:nvSpPr>
          <p:cNvPr id="4" name="Content Placeholder 2">
            <a:extLst>
              <a:ext uri="{FF2B5EF4-FFF2-40B4-BE49-F238E27FC236}">
                <a16:creationId xmlns:a16="http://schemas.microsoft.com/office/drawing/2014/main" id="{35810FEB-9A61-E74B-92FB-8EDB0B0B6FE3}"/>
              </a:ext>
            </a:extLst>
          </p:cNvPr>
          <p:cNvSpPr txBox="1">
            <a:spLocks/>
          </p:cNvSpPr>
          <p:nvPr/>
        </p:nvSpPr>
        <p:spPr>
          <a:xfrm>
            <a:off x="1677350" y="4714239"/>
            <a:ext cx="10018713" cy="214376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a:t>Remember, you want your Scouts and/or their families to have fun, not get injured or over-exerted to the point of danger.</a:t>
            </a:r>
          </a:p>
        </p:txBody>
      </p:sp>
    </p:spTree>
    <p:extLst>
      <p:ext uri="{BB962C8B-B14F-4D97-AF65-F5344CB8AC3E}">
        <p14:creationId xmlns:p14="http://schemas.microsoft.com/office/powerpoint/2010/main" val="436459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C70D4-090D-BF43-8398-A4B9FCF225C8}"/>
              </a:ext>
            </a:extLst>
          </p:cNvPr>
          <p:cNvSpPr>
            <a:spLocks noGrp="1"/>
          </p:cNvSpPr>
          <p:nvPr>
            <p:ph type="title"/>
          </p:nvPr>
        </p:nvSpPr>
        <p:spPr/>
        <p:txBody>
          <a:bodyPr/>
          <a:lstStyle/>
          <a:p>
            <a:r>
              <a:rPr lang="en-US" dirty="0"/>
              <a:t>Then consider logistics</a:t>
            </a:r>
          </a:p>
        </p:txBody>
      </p:sp>
      <p:sp>
        <p:nvSpPr>
          <p:cNvPr id="3" name="Content Placeholder 2">
            <a:extLst>
              <a:ext uri="{FF2B5EF4-FFF2-40B4-BE49-F238E27FC236}">
                <a16:creationId xmlns:a16="http://schemas.microsoft.com/office/drawing/2014/main" id="{0A1C2A54-3E8D-E148-A41A-03DC14043DCC}"/>
              </a:ext>
            </a:extLst>
          </p:cNvPr>
          <p:cNvSpPr>
            <a:spLocks noGrp="1"/>
          </p:cNvSpPr>
          <p:nvPr>
            <p:ph idx="1"/>
          </p:nvPr>
        </p:nvSpPr>
        <p:spPr/>
        <p:txBody>
          <a:bodyPr/>
          <a:lstStyle/>
          <a:p>
            <a:r>
              <a:rPr lang="en-US" dirty="0"/>
              <a:t>Transportation, if necessary</a:t>
            </a:r>
          </a:p>
          <a:p>
            <a:r>
              <a:rPr lang="en-US" dirty="0"/>
              <a:t>Meals, if necessary</a:t>
            </a:r>
          </a:p>
          <a:p>
            <a:r>
              <a:rPr lang="en-US" dirty="0"/>
              <a:t>Equipment, if necessary</a:t>
            </a:r>
          </a:p>
          <a:p>
            <a:r>
              <a:rPr lang="en-US" dirty="0"/>
              <a:t>Weather, ALWAYS necessary</a:t>
            </a:r>
          </a:p>
          <a:p>
            <a:r>
              <a:rPr lang="en-US" dirty="0"/>
              <a:t>Activity length, in distance and/or time, ALWAYS necessary</a:t>
            </a:r>
          </a:p>
        </p:txBody>
      </p:sp>
    </p:spTree>
    <p:extLst>
      <p:ext uri="{BB962C8B-B14F-4D97-AF65-F5344CB8AC3E}">
        <p14:creationId xmlns:p14="http://schemas.microsoft.com/office/powerpoint/2010/main" val="2276293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0612-7428-B040-86F5-531CB0C6AD30}"/>
              </a:ext>
            </a:extLst>
          </p:cNvPr>
          <p:cNvSpPr>
            <a:spLocks noGrp="1"/>
          </p:cNvSpPr>
          <p:nvPr>
            <p:ph type="title"/>
          </p:nvPr>
        </p:nvSpPr>
        <p:spPr/>
        <p:txBody>
          <a:bodyPr/>
          <a:lstStyle/>
          <a:p>
            <a:r>
              <a:rPr lang="en-US" dirty="0"/>
              <a:t>If you need help with this…</a:t>
            </a:r>
          </a:p>
        </p:txBody>
      </p:sp>
      <p:sp>
        <p:nvSpPr>
          <p:cNvPr id="3" name="Content Placeholder 2">
            <a:extLst>
              <a:ext uri="{FF2B5EF4-FFF2-40B4-BE49-F238E27FC236}">
                <a16:creationId xmlns:a16="http://schemas.microsoft.com/office/drawing/2014/main" id="{0CDB7C69-B520-5248-B2C4-7C1FCCEBBC4C}"/>
              </a:ext>
            </a:extLst>
          </p:cNvPr>
          <p:cNvSpPr>
            <a:spLocks noGrp="1"/>
          </p:cNvSpPr>
          <p:nvPr>
            <p:ph idx="1"/>
          </p:nvPr>
        </p:nvSpPr>
        <p:spPr/>
        <p:txBody>
          <a:bodyPr/>
          <a:lstStyle/>
          <a:p>
            <a:r>
              <a:rPr lang="en-US" dirty="0"/>
              <a:t>To make sure something is as safe as possible, use the checklists mentioned earlier.</a:t>
            </a:r>
          </a:p>
          <a:p>
            <a:r>
              <a:rPr lang="en-US" dirty="0"/>
              <a:t>To make sure logistics is planned as well as possible, use:</a:t>
            </a:r>
          </a:p>
          <a:p>
            <a:pPr lvl="1"/>
            <a:r>
              <a:rPr lang="en-US" dirty="0"/>
              <a:t>The internet (GSS, leader forums, etc.)</a:t>
            </a:r>
          </a:p>
          <a:p>
            <a:pPr lvl="1"/>
            <a:r>
              <a:rPr lang="en-US" dirty="0"/>
              <a:t>Other/previous unit leaders</a:t>
            </a:r>
          </a:p>
          <a:p>
            <a:pPr lvl="1"/>
            <a:r>
              <a:rPr lang="en-US" dirty="0"/>
              <a:t>Service Area/Council Level volunteers and staff</a:t>
            </a:r>
          </a:p>
        </p:txBody>
      </p:sp>
    </p:spTree>
    <p:extLst>
      <p:ext uri="{BB962C8B-B14F-4D97-AF65-F5344CB8AC3E}">
        <p14:creationId xmlns:p14="http://schemas.microsoft.com/office/powerpoint/2010/main" val="622707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EBC3-20DC-3440-80BD-F322FAA50DC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EE27C8D-DCAE-A744-89A2-9D13EF00CD27}"/>
              </a:ext>
            </a:extLst>
          </p:cNvPr>
          <p:cNvSpPr>
            <a:spLocks noGrp="1"/>
          </p:cNvSpPr>
          <p:nvPr>
            <p:ph idx="1"/>
          </p:nvPr>
        </p:nvSpPr>
        <p:spPr/>
        <p:txBody>
          <a:bodyPr/>
          <a:lstStyle/>
          <a:p>
            <a:r>
              <a:rPr lang="en-US" dirty="0"/>
              <a:t>Let’s say, hypothetically, you’re a Cub Pack wishing to camp at Findley State Park over the weekend. While camping, you wish to go hiking, fishing, and </a:t>
            </a:r>
            <a:r>
              <a:rPr lang="en-US" dirty="0" err="1"/>
              <a:t>dutch</a:t>
            </a:r>
            <a:r>
              <a:rPr lang="en-US" dirty="0"/>
              <a:t> oven cooking.</a:t>
            </a:r>
          </a:p>
        </p:txBody>
      </p:sp>
    </p:spTree>
    <p:extLst>
      <p:ext uri="{BB962C8B-B14F-4D97-AF65-F5344CB8AC3E}">
        <p14:creationId xmlns:p14="http://schemas.microsoft.com/office/powerpoint/2010/main" val="2549037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42455-A8BD-D44D-B3AA-C6884D6CD3EE}"/>
              </a:ext>
            </a:extLst>
          </p:cNvPr>
          <p:cNvSpPr>
            <a:spLocks noGrp="1"/>
          </p:cNvSpPr>
          <p:nvPr>
            <p:ph type="title"/>
          </p:nvPr>
        </p:nvSpPr>
        <p:spPr/>
        <p:txBody>
          <a:bodyPr/>
          <a:lstStyle/>
          <a:p>
            <a:r>
              <a:rPr lang="en-US" dirty="0"/>
              <a:t>Is it safe?</a:t>
            </a:r>
          </a:p>
        </p:txBody>
      </p:sp>
      <p:sp>
        <p:nvSpPr>
          <p:cNvPr id="3" name="Content Placeholder 2">
            <a:extLst>
              <a:ext uri="{FF2B5EF4-FFF2-40B4-BE49-F238E27FC236}">
                <a16:creationId xmlns:a16="http://schemas.microsoft.com/office/drawing/2014/main" id="{2BB7E436-A9A9-A641-9242-5F2FD1759976}"/>
              </a:ext>
            </a:extLst>
          </p:cNvPr>
          <p:cNvSpPr>
            <a:spLocks noGrp="1"/>
          </p:cNvSpPr>
          <p:nvPr>
            <p:ph idx="1"/>
          </p:nvPr>
        </p:nvSpPr>
        <p:spPr/>
        <p:txBody>
          <a:bodyPr/>
          <a:lstStyle/>
          <a:p>
            <a:r>
              <a:rPr lang="en-US" dirty="0"/>
              <a:t>The Guide to Safe Scouting does not prohibit these activities for Cub Scouts.</a:t>
            </a:r>
          </a:p>
        </p:txBody>
      </p:sp>
    </p:spTree>
    <p:extLst>
      <p:ext uri="{BB962C8B-B14F-4D97-AF65-F5344CB8AC3E}">
        <p14:creationId xmlns:p14="http://schemas.microsoft.com/office/powerpoint/2010/main" val="309563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r>
              <a:rPr lang="en-US" dirty="0"/>
              <a:t>Outdoor Program – </a:t>
            </a:r>
            <a:r>
              <a:rPr lang="en-US" sz="3200" dirty="0"/>
              <a:t>who, what, where, why &amp; when</a:t>
            </a:r>
          </a:p>
        </p:txBody>
      </p:sp>
      <p:sp>
        <p:nvSpPr>
          <p:cNvPr id="3" name="Content Placeholder 2">
            <a:extLst>
              <a:ext uri="{FF2B5EF4-FFF2-40B4-BE49-F238E27FC236}">
                <a16:creationId xmlns:a16="http://schemas.microsoft.com/office/drawing/2014/main" id="{A8BA115A-372A-4EFC-9C75-33C8EB6FA447}"/>
              </a:ext>
            </a:extLst>
          </p:cNvPr>
          <p:cNvSpPr>
            <a:spLocks noGrp="1"/>
          </p:cNvSpPr>
          <p:nvPr>
            <p:ph idx="1"/>
          </p:nvPr>
        </p:nvSpPr>
        <p:spPr>
          <a:xfrm>
            <a:off x="1767840" y="2666999"/>
            <a:ext cx="10241280" cy="3855721"/>
          </a:xfrm>
        </p:spPr>
        <p:txBody>
          <a:bodyPr>
            <a:normAutofit/>
          </a:bodyPr>
          <a:lstStyle/>
          <a:p>
            <a:r>
              <a:rPr lang="en-US" sz="2000" dirty="0"/>
              <a:t>WHO - Outdoor adventure is the promise made to young people when they join Scouting. Boys and girls yearn for outdoor programs that stir their imagination and interest. Who promised to take kids outdoors when recruiting? </a:t>
            </a:r>
          </a:p>
          <a:p>
            <a:r>
              <a:rPr lang="en-US" sz="2000" dirty="0"/>
              <a:t>WHAT - Do something appropriate for your audience.</a:t>
            </a:r>
          </a:p>
          <a:p>
            <a:r>
              <a:rPr lang="en-US" sz="2000" dirty="0"/>
              <a:t>WHERE – Anywhere! Right outside your front door, to across the globe (think World Scout </a:t>
            </a:r>
            <a:r>
              <a:rPr lang="en-US" sz="2000" dirty="0" err="1"/>
              <a:t>Jambo</a:t>
            </a:r>
            <a:r>
              <a:rPr lang="en-US" sz="2000" dirty="0"/>
              <a:t> 2023: its in Korea!)</a:t>
            </a:r>
          </a:p>
          <a:p>
            <a:r>
              <a:rPr lang="en-US" sz="2000" dirty="0"/>
              <a:t>WHY – Because nature is the ultimate classroom that demands students rise to the    		   		   occasion. </a:t>
            </a:r>
          </a:p>
          <a:p>
            <a:r>
              <a:rPr lang="en-US" sz="2000" dirty="0"/>
              <a:t>WHEN – As often as possible.</a:t>
            </a:r>
          </a:p>
        </p:txBody>
      </p:sp>
    </p:spTree>
    <p:extLst>
      <p:ext uri="{BB962C8B-B14F-4D97-AF65-F5344CB8AC3E}">
        <p14:creationId xmlns:p14="http://schemas.microsoft.com/office/powerpoint/2010/main" val="250081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300A-D760-824B-8E8C-D6D51CA15B18}"/>
              </a:ext>
            </a:extLst>
          </p:cNvPr>
          <p:cNvSpPr>
            <a:spLocks noGrp="1"/>
          </p:cNvSpPr>
          <p:nvPr>
            <p:ph type="title"/>
          </p:nvPr>
        </p:nvSpPr>
        <p:spPr/>
        <p:txBody>
          <a:bodyPr/>
          <a:lstStyle/>
          <a:p>
            <a:r>
              <a:rPr lang="en-US" dirty="0"/>
              <a:t>What do we need?</a:t>
            </a:r>
          </a:p>
        </p:txBody>
      </p:sp>
      <p:sp>
        <p:nvSpPr>
          <p:cNvPr id="3" name="Content Placeholder 2">
            <a:extLst>
              <a:ext uri="{FF2B5EF4-FFF2-40B4-BE49-F238E27FC236}">
                <a16:creationId xmlns:a16="http://schemas.microsoft.com/office/drawing/2014/main" id="{E363F118-1288-AC4A-A9C4-EEDA226A8E2E}"/>
              </a:ext>
            </a:extLst>
          </p:cNvPr>
          <p:cNvSpPr>
            <a:spLocks noGrp="1"/>
          </p:cNvSpPr>
          <p:nvPr>
            <p:ph idx="1"/>
          </p:nvPr>
        </p:nvSpPr>
        <p:spPr/>
        <p:txBody>
          <a:bodyPr/>
          <a:lstStyle/>
          <a:p>
            <a:r>
              <a:rPr lang="en-US" dirty="0"/>
              <a:t>Family gear: tents, sleeping gear, proper clothing, water bottles, fishing equipment…</a:t>
            </a:r>
          </a:p>
          <a:p>
            <a:r>
              <a:rPr lang="en-US" dirty="0"/>
              <a:t>Pack/collective gear: Dutch Oven(s), charcoal and related equipment, cooking utensils, first aid kit…</a:t>
            </a:r>
          </a:p>
        </p:txBody>
      </p:sp>
    </p:spTree>
    <p:extLst>
      <p:ext uri="{BB962C8B-B14F-4D97-AF65-F5344CB8AC3E}">
        <p14:creationId xmlns:p14="http://schemas.microsoft.com/office/powerpoint/2010/main" val="2329669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D8365-7140-4746-80DF-F2C79234E08E}"/>
              </a:ext>
            </a:extLst>
          </p:cNvPr>
          <p:cNvSpPr>
            <a:spLocks noGrp="1"/>
          </p:cNvSpPr>
          <p:nvPr>
            <p:ph type="title"/>
          </p:nvPr>
        </p:nvSpPr>
        <p:spPr/>
        <p:txBody>
          <a:bodyPr/>
          <a:lstStyle/>
          <a:p>
            <a:r>
              <a:rPr lang="en-US" dirty="0"/>
              <a:t>Time is valuable. How much do we need?</a:t>
            </a:r>
          </a:p>
        </p:txBody>
      </p:sp>
      <p:graphicFrame>
        <p:nvGraphicFramePr>
          <p:cNvPr id="4" name="Content Placeholder 3">
            <a:extLst>
              <a:ext uri="{FF2B5EF4-FFF2-40B4-BE49-F238E27FC236}">
                <a16:creationId xmlns:a16="http://schemas.microsoft.com/office/drawing/2014/main" id="{AAA44FA1-28EB-3D46-8FF9-EA216B9367B6}"/>
              </a:ext>
            </a:extLst>
          </p:cNvPr>
          <p:cNvGraphicFramePr>
            <a:graphicFrameLocks noGrp="1"/>
          </p:cNvGraphicFramePr>
          <p:nvPr>
            <p:ph idx="1"/>
            <p:extLst>
              <p:ext uri="{D42A27DB-BD31-4B8C-83A1-F6EECF244321}">
                <p14:modId xmlns:p14="http://schemas.microsoft.com/office/powerpoint/2010/main" val="917311104"/>
              </p:ext>
            </p:extLst>
          </p:nvPr>
        </p:nvGraphicFramePr>
        <p:xfrm>
          <a:off x="1484313" y="2667000"/>
          <a:ext cx="10018712" cy="296672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3045896111"/>
                    </a:ext>
                  </a:extLst>
                </a:gridCol>
                <a:gridCol w="5009356">
                  <a:extLst>
                    <a:ext uri="{9D8B030D-6E8A-4147-A177-3AD203B41FA5}">
                      <a16:colId xmlns:a16="http://schemas.microsoft.com/office/drawing/2014/main" val="4047091350"/>
                    </a:ext>
                  </a:extLst>
                </a:gridCol>
              </a:tblGrid>
              <a:tr h="370840">
                <a:tc>
                  <a:txBody>
                    <a:bodyPr/>
                    <a:lstStyle/>
                    <a:p>
                      <a:r>
                        <a:rPr lang="en-US" dirty="0"/>
                        <a:t>Needs to get done:</a:t>
                      </a:r>
                    </a:p>
                  </a:txBody>
                  <a:tcPr/>
                </a:tc>
                <a:tc>
                  <a:txBody>
                    <a:bodyPr/>
                    <a:lstStyle/>
                    <a:p>
                      <a:r>
                        <a:rPr lang="en-US" dirty="0"/>
                        <a:t>Time it takes:</a:t>
                      </a:r>
                    </a:p>
                  </a:txBody>
                  <a:tcPr/>
                </a:tc>
                <a:extLst>
                  <a:ext uri="{0D108BD9-81ED-4DB2-BD59-A6C34878D82A}">
                    <a16:rowId xmlns:a16="http://schemas.microsoft.com/office/drawing/2014/main" val="444573342"/>
                  </a:ext>
                </a:extLst>
              </a:tr>
              <a:tr h="370840">
                <a:tc>
                  <a:txBody>
                    <a:bodyPr/>
                    <a:lstStyle/>
                    <a:p>
                      <a:r>
                        <a:rPr lang="en-US" dirty="0"/>
                        <a:t>Breakfast</a:t>
                      </a:r>
                    </a:p>
                  </a:txBody>
                  <a:tcPr/>
                </a:tc>
                <a:tc>
                  <a:txBody>
                    <a:bodyPr/>
                    <a:lstStyle/>
                    <a:p>
                      <a:r>
                        <a:rPr lang="en-US" dirty="0"/>
                        <a:t>1 hour</a:t>
                      </a:r>
                    </a:p>
                  </a:txBody>
                  <a:tcPr/>
                </a:tc>
                <a:extLst>
                  <a:ext uri="{0D108BD9-81ED-4DB2-BD59-A6C34878D82A}">
                    <a16:rowId xmlns:a16="http://schemas.microsoft.com/office/drawing/2014/main" val="1456107652"/>
                  </a:ext>
                </a:extLst>
              </a:tr>
              <a:tr h="370840">
                <a:tc>
                  <a:txBody>
                    <a:bodyPr/>
                    <a:lstStyle/>
                    <a:p>
                      <a:r>
                        <a:rPr lang="en-US" dirty="0"/>
                        <a:t>Lunch (</a:t>
                      </a:r>
                      <a:r>
                        <a:rPr lang="en-US" dirty="0" err="1"/>
                        <a:t>dutch</a:t>
                      </a:r>
                      <a:r>
                        <a:rPr lang="en-US" dirty="0"/>
                        <a:t> oven cooking)</a:t>
                      </a:r>
                    </a:p>
                  </a:txBody>
                  <a:tcPr/>
                </a:tc>
                <a:tc>
                  <a:txBody>
                    <a:bodyPr/>
                    <a:lstStyle/>
                    <a:p>
                      <a:r>
                        <a:rPr lang="en-US" dirty="0"/>
                        <a:t>2 hours</a:t>
                      </a:r>
                    </a:p>
                  </a:txBody>
                  <a:tcPr/>
                </a:tc>
                <a:extLst>
                  <a:ext uri="{0D108BD9-81ED-4DB2-BD59-A6C34878D82A}">
                    <a16:rowId xmlns:a16="http://schemas.microsoft.com/office/drawing/2014/main" val="1393921051"/>
                  </a:ext>
                </a:extLst>
              </a:tr>
              <a:tr h="370840">
                <a:tc>
                  <a:txBody>
                    <a:bodyPr/>
                    <a:lstStyle/>
                    <a:p>
                      <a:r>
                        <a:rPr lang="en-US" dirty="0"/>
                        <a:t>Dinner</a:t>
                      </a:r>
                    </a:p>
                  </a:txBody>
                  <a:tcPr/>
                </a:tc>
                <a:tc>
                  <a:txBody>
                    <a:bodyPr/>
                    <a:lstStyle/>
                    <a:p>
                      <a:r>
                        <a:rPr lang="en-US" dirty="0"/>
                        <a:t>1 hour</a:t>
                      </a:r>
                    </a:p>
                  </a:txBody>
                  <a:tcPr/>
                </a:tc>
                <a:extLst>
                  <a:ext uri="{0D108BD9-81ED-4DB2-BD59-A6C34878D82A}">
                    <a16:rowId xmlns:a16="http://schemas.microsoft.com/office/drawing/2014/main" val="4269083967"/>
                  </a:ext>
                </a:extLst>
              </a:tr>
              <a:tr h="370840">
                <a:tc>
                  <a:txBody>
                    <a:bodyPr/>
                    <a:lstStyle/>
                    <a:p>
                      <a:r>
                        <a:rPr lang="en-US" dirty="0"/>
                        <a:t>Fishing</a:t>
                      </a:r>
                    </a:p>
                  </a:txBody>
                  <a:tcPr/>
                </a:tc>
                <a:tc>
                  <a:txBody>
                    <a:bodyPr/>
                    <a:lstStyle/>
                    <a:p>
                      <a:r>
                        <a:rPr lang="en-US" dirty="0"/>
                        <a:t>2 hours</a:t>
                      </a:r>
                    </a:p>
                  </a:txBody>
                  <a:tcPr/>
                </a:tc>
                <a:extLst>
                  <a:ext uri="{0D108BD9-81ED-4DB2-BD59-A6C34878D82A}">
                    <a16:rowId xmlns:a16="http://schemas.microsoft.com/office/drawing/2014/main" val="3476687563"/>
                  </a:ext>
                </a:extLst>
              </a:tr>
              <a:tr h="370840">
                <a:tc>
                  <a:txBody>
                    <a:bodyPr/>
                    <a:lstStyle/>
                    <a:p>
                      <a:r>
                        <a:rPr lang="en-US" dirty="0"/>
                        <a:t>Hiking</a:t>
                      </a:r>
                    </a:p>
                  </a:txBody>
                  <a:tcPr/>
                </a:tc>
                <a:tc>
                  <a:txBody>
                    <a:bodyPr/>
                    <a:lstStyle/>
                    <a:p>
                      <a:r>
                        <a:rPr lang="en-US" dirty="0"/>
                        <a:t>2-3 hours</a:t>
                      </a:r>
                    </a:p>
                  </a:txBody>
                  <a:tcPr/>
                </a:tc>
                <a:extLst>
                  <a:ext uri="{0D108BD9-81ED-4DB2-BD59-A6C34878D82A}">
                    <a16:rowId xmlns:a16="http://schemas.microsoft.com/office/drawing/2014/main" val="199606166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317775518"/>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248104361"/>
                  </a:ext>
                </a:extLst>
              </a:tr>
            </a:tbl>
          </a:graphicData>
        </a:graphic>
      </p:graphicFrame>
    </p:spTree>
    <p:extLst>
      <p:ext uri="{BB962C8B-B14F-4D97-AF65-F5344CB8AC3E}">
        <p14:creationId xmlns:p14="http://schemas.microsoft.com/office/powerpoint/2010/main" val="484473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48D8-BE89-4A47-A24F-E24A0C362461}"/>
              </a:ext>
            </a:extLst>
          </p:cNvPr>
          <p:cNvSpPr>
            <a:spLocks noGrp="1"/>
          </p:cNvSpPr>
          <p:nvPr>
            <p:ph type="title"/>
          </p:nvPr>
        </p:nvSpPr>
        <p:spPr/>
        <p:txBody>
          <a:bodyPr/>
          <a:lstStyle/>
          <a:p>
            <a:r>
              <a:rPr lang="en-US" dirty="0"/>
              <a:t>What’s our Event Timeline?</a:t>
            </a:r>
            <a:br>
              <a:rPr lang="en-US" dirty="0"/>
            </a:br>
            <a:r>
              <a:rPr lang="en-US" dirty="0"/>
              <a:t>(Hint: it’s written in pencil!)</a:t>
            </a:r>
          </a:p>
        </p:txBody>
      </p:sp>
      <p:graphicFrame>
        <p:nvGraphicFramePr>
          <p:cNvPr id="4" name="Content Placeholder 3">
            <a:extLst>
              <a:ext uri="{FF2B5EF4-FFF2-40B4-BE49-F238E27FC236}">
                <a16:creationId xmlns:a16="http://schemas.microsoft.com/office/drawing/2014/main" id="{DACE9D75-04A6-E346-A166-40F43C315FA6}"/>
              </a:ext>
            </a:extLst>
          </p:cNvPr>
          <p:cNvGraphicFramePr>
            <a:graphicFrameLocks noGrp="1"/>
          </p:cNvGraphicFramePr>
          <p:nvPr>
            <p:ph idx="1"/>
            <p:extLst>
              <p:ext uri="{D42A27DB-BD31-4B8C-83A1-F6EECF244321}">
                <p14:modId xmlns:p14="http://schemas.microsoft.com/office/powerpoint/2010/main" val="476316053"/>
              </p:ext>
            </p:extLst>
          </p:nvPr>
        </p:nvGraphicFramePr>
        <p:xfrm>
          <a:off x="1484313" y="2667000"/>
          <a:ext cx="10018712" cy="370840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2060840889"/>
                    </a:ext>
                  </a:extLst>
                </a:gridCol>
                <a:gridCol w="5009356">
                  <a:extLst>
                    <a:ext uri="{9D8B030D-6E8A-4147-A177-3AD203B41FA5}">
                      <a16:colId xmlns:a16="http://schemas.microsoft.com/office/drawing/2014/main" val="2115391220"/>
                    </a:ext>
                  </a:extLst>
                </a:gridCol>
              </a:tblGrid>
              <a:tr h="370840">
                <a:tc>
                  <a:txBody>
                    <a:bodyPr/>
                    <a:lstStyle/>
                    <a:p>
                      <a:r>
                        <a:rPr lang="en-US" dirty="0"/>
                        <a:t>Need/Activity</a:t>
                      </a:r>
                    </a:p>
                  </a:txBody>
                  <a:tcPr/>
                </a:tc>
                <a:tc>
                  <a:txBody>
                    <a:bodyPr/>
                    <a:lstStyle/>
                    <a:p>
                      <a:r>
                        <a:rPr lang="en-US" dirty="0"/>
                        <a:t>Time it begins</a:t>
                      </a:r>
                    </a:p>
                  </a:txBody>
                  <a:tcPr/>
                </a:tc>
                <a:extLst>
                  <a:ext uri="{0D108BD9-81ED-4DB2-BD59-A6C34878D82A}">
                    <a16:rowId xmlns:a16="http://schemas.microsoft.com/office/drawing/2014/main" val="637587674"/>
                  </a:ext>
                </a:extLst>
              </a:tr>
              <a:tr h="370840">
                <a:tc>
                  <a:txBody>
                    <a:bodyPr/>
                    <a:lstStyle/>
                    <a:p>
                      <a:r>
                        <a:rPr lang="en-US" dirty="0"/>
                        <a:t>Breakfast</a:t>
                      </a:r>
                    </a:p>
                  </a:txBody>
                  <a:tcPr/>
                </a:tc>
                <a:tc>
                  <a:txBody>
                    <a:bodyPr/>
                    <a:lstStyle/>
                    <a:p>
                      <a:r>
                        <a:rPr lang="en-US" dirty="0"/>
                        <a:t>8:00am</a:t>
                      </a:r>
                    </a:p>
                  </a:txBody>
                  <a:tcPr/>
                </a:tc>
                <a:extLst>
                  <a:ext uri="{0D108BD9-81ED-4DB2-BD59-A6C34878D82A}">
                    <a16:rowId xmlns:a16="http://schemas.microsoft.com/office/drawing/2014/main" val="2543736598"/>
                  </a:ext>
                </a:extLst>
              </a:tr>
              <a:tr h="370840">
                <a:tc>
                  <a:txBody>
                    <a:bodyPr/>
                    <a:lstStyle/>
                    <a:p>
                      <a:r>
                        <a:rPr lang="en-US" dirty="0"/>
                        <a:t>Hiking</a:t>
                      </a:r>
                    </a:p>
                  </a:txBody>
                  <a:tcPr/>
                </a:tc>
                <a:tc>
                  <a:txBody>
                    <a:bodyPr/>
                    <a:lstStyle/>
                    <a:p>
                      <a:r>
                        <a:rPr lang="en-US" dirty="0"/>
                        <a:t>9:00 am</a:t>
                      </a:r>
                    </a:p>
                  </a:txBody>
                  <a:tcPr/>
                </a:tc>
                <a:extLst>
                  <a:ext uri="{0D108BD9-81ED-4DB2-BD59-A6C34878D82A}">
                    <a16:rowId xmlns:a16="http://schemas.microsoft.com/office/drawing/2014/main" val="1968647007"/>
                  </a:ext>
                </a:extLst>
              </a:tr>
              <a:tr h="370840">
                <a:tc>
                  <a:txBody>
                    <a:bodyPr/>
                    <a:lstStyle/>
                    <a:p>
                      <a:r>
                        <a:rPr lang="en-US" dirty="0"/>
                        <a:t>Lunch</a:t>
                      </a:r>
                    </a:p>
                  </a:txBody>
                  <a:tcPr/>
                </a:tc>
                <a:tc>
                  <a:txBody>
                    <a:bodyPr/>
                    <a:lstStyle/>
                    <a:p>
                      <a:r>
                        <a:rPr lang="en-US" dirty="0"/>
                        <a:t>12:00pm</a:t>
                      </a:r>
                    </a:p>
                  </a:txBody>
                  <a:tcPr/>
                </a:tc>
                <a:extLst>
                  <a:ext uri="{0D108BD9-81ED-4DB2-BD59-A6C34878D82A}">
                    <a16:rowId xmlns:a16="http://schemas.microsoft.com/office/drawing/2014/main" val="2099864892"/>
                  </a:ext>
                </a:extLst>
              </a:tr>
              <a:tr h="370840">
                <a:tc>
                  <a:txBody>
                    <a:bodyPr/>
                    <a:lstStyle/>
                    <a:p>
                      <a:r>
                        <a:rPr lang="en-US" dirty="0"/>
                        <a:t>Fishing:</a:t>
                      </a:r>
                    </a:p>
                  </a:txBody>
                  <a:tcPr/>
                </a:tc>
                <a:tc>
                  <a:txBody>
                    <a:bodyPr/>
                    <a:lstStyle/>
                    <a:p>
                      <a:r>
                        <a:rPr lang="en-US" dirty="0"/>
                        <a:t>2:00pm</a:t>
                      </a:r>
                    </a:p>
                  </a:txBody>
                  <a:tcPr/>
                </a:tc>
                <a:extLst>
                  <a:ext uri="{0D108BD9-81ED-4DB2-BD59-A6C34878D82A}">
                    <a16:rowId xmlns:a16="http://schemas.microsoft.com/office/drawing/2014/main" val="1004162462"/>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3687554201"/>
                  </a:ext>
                </a:extLst>
              </a:tr>
              <a:tr h="370840">
                <a:tc>
                  <a:txBody>
                    <a:bodyPr/>
                    <a:lstStyle/>
                    <a:p>
                      <a:r>
                        <a:rPr lang="en-US" dirty="0"/>
                        <a:t>Dinner</a:t>
                      </a:r>
                    </a:p>
                  </a:txBody>
                  <a:tcPr/>
                </a:tc>
                <a:tc>
                  <a:txBody>
                    <a:bodyPr/>
                    <a:lstStyle/>
                    <a:p>
                      <a:r>
                        <a:rPr lang="en-US" dirty="0"/>
                        <a:t>6:00pm</a:t>
                      </a:r>
                    </a:p>
                  </a:txBody>
                  <a:tcPr/>
                </a:tc>
                <a:extLst>
                  <a:ext uri="{0D108BD9-81ED-4DB2-BD59-A6C34878D82A}">
                    <a16:rowId xmlns:a16="http://schemas.microsoft.com/office/drawing/2014/main" val="3880486687"/>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3684736724"/>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4011129453"/>
                  </a:ext>
                </a:extLst>
              </a:tr>
              <a:tr h="370840">
                <a:tc>
                  <a:txBody>
                    <a:bodyPr/>
                    <a:lstStyle/>
                    <a:p>
                      <a:r>
                        <a:rPr lang="en-US" dirty="0"/>
                        <a:t>Lights Out</a:t>
                      </a:r>
                    </a:p>
                  </a:txBody>
                  <a:tcPr/>
                </a:tc>
                <a:tc>
                  <a:txBody>
                    <a:bodyPr/>
                    <a:lstStyle/>
                    <a:p>
                      <a:r>
                        <a:rPr lang="en-US" dirty="0"/>
                        <a:t>9:00pm</a:t>
                      </a:r>
                    </a:p>
                  </a:txBody>
                  <a:tcPr/>
                </a:tc>
                <a:extLst>
                  <a:ext uri="{0D108BD9-81ED-4DB2-BD59-A6C34878D82A}">
                    <a16:rowId xmlns:a16="http://schemas.microsoft.com/office/drawing/2014/main" val="2491691618"/>
                  </a:ext>
                </a:extLst>
              </a:tr>
            </a:tbl>
          </a:graphicData>
        </a:graphic>
      </p:graphicFrame>
    </p:spTree>
    <p:extLst>
      <p:ext uri="{BB962C8B-B14F-4D97-AF65-F5344CB8AC3E}">
        <p14:creationId xmlns:p14="http://schemas.microsoft.com/office/powerpoint/2010/main" val="2333695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023A9-5D05-B64F-A652-34B631B87FBB}"/>
              </a:ext>
            </a:extLst>
          </p:cNvPr>
          <p:cNvSpPr>
            <a:spLocks noGrp="1"/>
          </p:cNvSpPr>
          <p:nvPr>
            <p:ph type="title"/>
          </p:nvPr>
        </p:nvSpPr>
        <p:spPr/>
        <p:txBody>
          <a:bodyPr/>
          <a:lstStyle/>
          <a:p>
            <a:r>
              <a:rPr lang="en-US" dirty="0"/>
              <a:t>Class-Specific Examples</a:t>
            </a:r>
          </a:p>
        </p:txBody>
      </p:sp>
      <p:sp>
        <p:nvSpPr>
          <p:cNvPr id="3" name="Content Placeholder 2">
            <a:extLst>
              <a:ext uri="{FF2B5EF4-FFF2-40B4-BE49-F238E27FC236}">
                <a16:creationId xmlns:a16="http://schemas.microsoft.com/office/drawing/2014/main" id="{1CE3CBBF-5B83-8345-B81A-8A4DFDCED8D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6420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867E-63B9-3F4D-99F0-1F3978DAA443}"/>
              </a:ext>
            </a:extLst>
          </p:cNvPr>
          <p:cNvSpPr>
            <a:spLocks noGrp="1"/>
          </p:cNvSpPr>
          <p:nvPr>
            <p:ph type="title"/>
          </p:nvPr>
        </p:nvSpPr>
        <p:spPr/>
        <p:txBody>
          <a:bodyPr/>
          <a:lstStyle/>
          <a:p>
            <a:r>
              <a:rPr lang="en-US" dirty="0"/>
              <a:t>BUT WAIT! THERE’S MORE!</a:t>
            </a:r>
          </a:p>
        </p:txBody>
      </p:sp>
      <p:sp>
        <p:nvSpPr>
          <p:cNvPr id="3" name="Content Placeholder 2">
            <a:extLst>
              <a:ext uri="{FF2B5EF4-FFF2-40B4-BE49-F238E27FC236}">
                <a16:creationId xmlns:a16="http://schemas.microsoft.com/office/drawing/2014/main" id="{238244BF-7E20-A74B-9C43-FA8D2907F58F}"/>
              </a:ext>
            </a:extLst>
          </p:cNvPr>
          <p:cNvSpPr>
            <a:spLocks noGrp="1"/>
          </p:cNvSpPr>
          <p:nvPr>
            <p:ph idx="1"/>
          </p:nvPr>
        </p:nvSpPr>
        <p:spPr/>
        <p:txBody>
          <a:bodyPr/>
          <a:lstStyle/>
          <a:p>
            <a:r>
              <a:rPr lang="en-US" dirty="0"/>
              <a:t>There’s a way to make the lives of your Scouts/Unit Leaders SOOOO much easier! Attend events that are planned for you!!</a:t>
            </a:r>
          </a:p>
        </p:txBody>
      </p:sp>
    </p:spTree>
    <p:extLst>
      <p:ext uri="{BB962C8B-B14F-4D97-AF65-F5344CB8AC3E}">
        <p14:creationId xmlns:p14="http://schemas.microsoft.com/office/powerpoint/2010/main" val="3565435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58432-8A06-214E-93CC-86F68534F755}"/>
              </a:ext>
            </a:extLst>
          </p:cNvPr>
          <p:cNvSpPr>
            <a:spLocks noGrp="1"/>
          </p:cNvSpPr>
          <p:nvPr>
            <p:ph type="title"/>
          </p:nvPr>
        </p:nvSpPr>
        <p:spPr/>
        <p:txBody>
          <a:bodyPr/>
          <a:lstStyle/>
          <a:p>
            <a:r>
              <a:rPr lang="en-US" dirty="0"/>
              <a:t>Benefits/Appeals of Council/National/Global-Events</a:t>
            </a:r>
          </a:p>
        </p:txBody>
      </p:sp>
      <p:sp>
        <p:nvSpPr>
          <p:cNvPr id="3" name="Content Placeholder 2">
            <a:extLst>
              <a:ext uri="{FF2B5EF4-FFF2-40B4-BE49-F238E27FC236}">
                <a16:creationId xmlns:a16="http://schemas.microsoft.com/office/drawing/2014/main" id="{A36CEF03-3657-6C40-B9FE-1EDA2C381C77}"/>
              </a:ext>
            </a:extLst>
          </p:cNvPr>
          <p:cNvSpPr>
            <a:spLocks noGrp="1"/>
          </p:cNvSpPr>
          <p:nvPr>
            <p:ph idx="1"/>
          </p:nvPr>
        </p:nvSpPr>
        <p:spPr/>
        <p:txBody>
          <a:bodyPr>
            <a:normAutofit fontScale="92500" lnSpcReduction="10000"/>
          </a:bodyPr>
          <a:lstStyle/>
          <a:p>
            <a:r>
              <a:rPr lang="en-US" dirty="0"/>
              <a:t>Schedule is set.</a:t>
            </a:r>
          </a:p>
          <a:p>
            <a:r>
              <a:rPr lang="en-US" dirty="0"/>
              <a:t>Activities are planned.</a:t>
            </a:r>
          </a:p>
          <a:p>
            <a:r>
              <a:rPr lang="en-US" dirty="0"/>
              <a:t>Meals are (sometimes) provided.</a:t>
            </a:r>
          </a:p>
          <a:p>
            <a:r>
              <a:rPr lang="en-US" dirty="0"/>
              <a:t>Scouts meet other Scouts. (The bigger the event, the wider the swath of Scouts they’ll meet!)</a:t>
            </a:r>
          </a:p>
          <a:p>
            <a:r>
              <a:rPr lang="en-US" dirty="0"/>
              <a:t>You just have to pay and show up!</a:t>
            </a:r>
          </a:p>
          <a:p>
            <a:r>
              <a:rPr lang="en-US" dirty="0"/>
              <a:t>But the biggest one of all……</a:t>
            </a:r>
          </a:p>
        </p:txBody>
      </p:sp>
    </p:spTree>
    <p:extLst>
      <p:ext uri="{BB962C8B-B14F-4D97-AF65-F5344CB8AC3E}">
        <p14:creationId xmlns:p14="http://schemas.microsoft.com/office/powerpoint/2010/main" val="1844430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0C3DD-2D25-6045-B09D-C39E834EA372}"/>
              </a:ext>
            </a:extLst>
          </p:cNvPr>
          <p:cNvSpPr>
            <a:spLocks noGrp="1"/>
          </p:cNvSpPr>
          <p:nvPr>
            <p:ph type="title"/>
          </p:nvPr>
        </p:nvSpPr>
        <p:spPr/>
        <p:txBody>
          <a:bodyPr/>
          <a:lstStyle/>
          <a:p>
            <a:r>
              <a:rPr lang="en-US" dirty="0"/>
              <a:t>Council/Nat’l/Global Events</a:t>
            </a:r>
          </a:p>
        </p:txBody>
      </p:sp>
      <p:sp>
        <p:nvSpPr>
          <p:cNvPr id="3" name="Content Placeholder 2">
            <a:extLst>
              <a:ext uri="{FF2B5EF4-FFF2-40B4-BE49-F238E27FC236}">
                <a16:creationId xmlns:a16="http://schemas.microsoft.com/office/drawing/2014/main" id="{E7B2C083-718A-544A-9B30-930AB36E5A1E}"/>
              </a:ext>
            </a:extLst>
          </p:cNvPr>
          <p:cNvSpPr>
            <a:spLocks noGrp="1"/>
          </p:cNvSpPr>
          <p:nvPr>
            <p:ph idx="1"/>
          </p:nvPr>
        </p:nvSpPr>
        <p:spPr/>
        <p:txBody>
          <a:bodyPr/>
          <a:lstStyle/>
          <a:p>
            <a:r>
              <a:rPr lang="en-US" dirty="0"/>
              <a:t>Give your Scouts the opportunity to do things your unit would not normally be able to do on its own!</a:t>
            </a:r>
          </a:p>
          <a:p>
            <a:pPr lvl="1"/>
            <a:r>
              <a:rPr lang="en-US" dirty="0"/>
              <a:t>Examples:</a:t>
            </a:r>
          </a:p>
          <a:p>
            <a:pPr lvl="2"/>
            <a:r>
              <a:rPr lang="en-US" dirty="0"/>
              <a:t>Shooting Sports</a:t>
            </a:r>
          </a:p>
          <a:p>
            <a:pPr lvl="2"/>
            <a:r>
              <a:rPr lang="en-US" dirty="0"/>
              <a:t>Rock Climbing</a:t>
            </a:r>
          </a:p>
        </p:txBody>
      </p:sp>
    </p:spTree>
    <p:extLst>
      <p:ext uri="{BB962C8B-B14F-4D97-AF65-F5344CB8AC3E}">
        <p14:creationId xmlns:p14="http://schemas.microsoft.com/office/powerpoint/2010/main" val="204598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3AF5-C0F5-F148-89FA-8B868A88E4F1}"/>
              </a:ext>
            </a:extLst>
          </p:cNvPr>
          <p:cNvSpPr>
            <a:spLocks noGrp="1"/>
          </p:cNvSpPr>
          <p:nvPr>
            <p:ph type="title"/>
          </p:nvPr>
        </p:nvSpPr>
        <p:spPr/>
        <p:txBody>
          <a:bodyPr/>
          <a:lstStyle/>
          <a:p>
            <a:r>
              <a:rPr lang="en-US" dirty="0"/>
              <a:t>Upcoming Council Events</a:t>
            </a:r>
          </a:p>
        </p:txBody>
      </p:sp>
      <p:sp>
        <p:nvSpPr>
          <p:cNvPr id="3" name="Content Placeholder 2">
            <a:extLst>
              <a:ext uri="{FF2B5EF4-FFF2-40B4-BE49-F238E27FC236}">
                <a16:creationId xmlns:a16="http://schemas.microsoft.com/office/drawing/2014/main" id="{6A94CB4A-1E3D-774F-88E0-0AA772060CC2}"/>
              </a:ext>
            </a:extLst>
          </p:cNvPr>
          <p:cNvSpPr>
            <a:spLocks noGrp="1"/>
          </p:cNvSpPr>
          <p:nvPr>
            <p:ph idx="1"/>
          </p:nvPr>
        </p:nvSpPr>
        <p:spPr/>
        <p:txBody>
          <a:bodyPr/>
          <a:lstStyle/>
          <a:p>
            <a:r>
              <a:rPr lang="en-US" dirty="0"/>
              <a:t>Look at your (or surrounding!) Council’s websites to see what’s on the radar.</a:t>
            </a:r>
          </a:p>
        </p:txBody>
      </p:sp>
    </p:spTree>
    <p:extLst>
      <p:ext uri="{BB962C8B-B14F-4D97-AF65-F5344CB8AC3E}">
        <p14:creationId xmlns:p14="http://schemas.microsoft.com/office/powerpoint/2010/main" val="3108013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2FDA-3B7A-0747-B8F3-D06927FD8369}"/>
              </a:ext>
            </a:extLst>
          </p:cNvPr>
          <p:cNvSpPr>
            <a:spLocks noGrp="1"/>
          </p:cNvSpPr>
          <p:nvPr>
            <p:ph type="title"/>
          </p:nvPr>
        </p:nvSpPr>
        <p:spPr/>
        <p:txBody>
          <a:bodyPr/>
          <a:lstStyle/>
          <a:p>
            <a:r>
              <a:rPr lang="en-US" dirty="0"/>
              <a:t>National/Global Events</a:t>
            </a:r>
          </a:p>
        </p:txBody>
      </p:sp>
      <p:sp>
        <p:nvSpPr>
          <p:cNvPr id="3" name="Content Placeholder 2">
            <a:extLst>
              <a:ext uri="{FF2B5EF4-FFF2-40B4-BE49-F238E27FC236}">
                <a16:creationId xmlns:a16="http://schemas.microsoft.com/office/drawing/2014/main" id="{37CB71EF-1B19-0348-B3BE-925653F7DBB7}"/>
              </a:ext>
            </a:extLst>
          </p:cNvPr>
          <p:cNvSpPr>
            <a:spLocks noGrp="1"/>
          </p:cNvSpPr>
          <p:nvPr>
            <p:ph idx="1"/>
          </p:nvPr>
        </p:nvSpPr>
        <p:spPr/>
        <p:txBody>
          <a:bodyPr/>
          <a:lstStyle/>
          <a:p>
            <a:r>
              <a:rPr lang="en-US" dirty="0"/>
              <a:t>Often, a Council will organize a “contingent” of Scouts to attend national or global events, like Jamborees or Trips to National High Adventure Bases.</a:t>
            </a:r>
          </a:p>
          <a:p>
            <a:r>
              <a:rPr lang="en-US" dirty="0"/>
              <a:t>Look for Council communications/talk to people who have gone in the past to start the process for being added to these contingents.</a:t>
            </a:r>
          </a:p>
        </p:txBody>
      </p:sp>
    </p:spTree>
    <p:extLst>
      <p:ext uri="{BB962C8B-B14F-4D97-AF65-F5344CB8AC3E}">
        <p14:creationId xmlns:p14="http://schemas.microsoft.com/office/powerpoint/2010/main" val="51750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8D0B-F724-4FAD-9EEE-DCF070905A74}"/>
              </a:ext>
            </a:extLst>
          </p:cNvPr>
          <p:cNvSpPr>
            <a:spLocks noGrp="1"/>
          </p:cNvSpPr>
          <p:nvPr>
            <p:ph type="title"/>
          </p:nvPr>
        </p:nvSpPr>
        <p:spPr/>
        <p:txBody>
          <a:bodyPr/>
          <a:lstStyle/>
          <a:p>
            <a:r>
              <a:rPr lang="en-US" dirty="0"/>
              <a:t>Get your training first</a:t>
            </a:r>
          </a:p>
        </p:txBody>
      </p:sp>
      <p:sp>
        <p:nvSpPr>
          <p:cNvPr id="3" name="Content Placeholder 2">
            <a:extLst>
              <a:ext uri="{FF2B5EF4-FFF2-40B4-BE49-F238E27FC236}">
                <a16:creationId xmlns:a16="http://schemas.microsoft.com/office/drawing/2014/main" id="{86064959-7F96-4A7E-A767-CE82D8C14F91}"/>
              </a:ext>
            </a:extLst>
          </p:cNvPr>
          <p:cNvSpPr>
            <a:spLocks noGrp="1"/>
          </p:cNvSpPr>
          <p:nvPr>
            <p:ph idx="1"/>
          </p:nvPr>
        </p:nvSpPr>
        <p:spPr/>
        <p:txBody>
          <a:bodyPr>
            <a:normAutofit fontScale="92500" lnSpcReduction="20000"/>
          </a:bodyPr>
          <a:lstStyle/>
          <a:p>
            <a:r>
              <a:rPr lang="en-US" dirty="0"/>
              <a:t>“We are not a club or a Sunday school class, but a school of the woods.” BP</a:t>
            </a:r>
          </a:p>
          <a:p>
            <a:r>
              <a:rPr lang="en-US" dirty="0"/>
              <a:t>Get the appropriate training for the age group you will be leading.</a:t>
            </a:r>
            <a:br>
              <a:rPr lang="en-US" dirty="0"/>
            </a:br>
            <a:br>
              <a:rPr lang="en-US" dirty="0"/>
            </a:br>
            <a:r>
              <a:rPr lang="en-US" dirty="0"/>
              <a:t>- Why do we build schools?</a:t>
            </a:r>
            <a:br>
              <a:rPr lang="en-US" dirty="0"/>
            </a:br>
            <a:r>
              <a:rPr lang="en-US" dirty="0"/>
              <a:t> to house humans that want to control the lesson and learning environment.</a:t>
            </a:r>
          </a:p>
          <a:p>
            <a:br>
              <a:rPr lang="en-US" dirty="0"/>
            </a:br>
            <a:r>
              <a:rPr lang="en-US" dirty="0"/>
              <a:t> - Why do  get so many trainings?</a:t>
            </a:r>
            <a:br>
              <a:rPr lang="en-US" dirty="0"/>
            </a:br>
            <a:r>
              <a:rPr lang="en-US" dirty="0"/>
              <a:t>Nature has it’s own agenda, and we need to be ready and prepared for that inevitable change of plans even though we have our own agenda.</a:t>
            </a:r>
            <a:br>
              <a:rPr lang="en-US" dirty="0"/>
            </a:br>
            <a:endParaRPr lang="en-US" dirty="0"/>
          </a:p>
        </p:txBody>
      </p:sp>
    </p:spTree>
    <p:extLst>
      <p:ext uri="{BB962C8B-B14F-4D97-AF65-F5344CB8AC3E}">
        <p14:creationId xmlns:p14="http://schemas.microsoft.com/office/powerpoint/2010/main" val="57410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41F1421-EB4D-4FCC-84AA-B8EAB598DA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C2868A18-D0E4-4521-BA87-CE338DE4FB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4F736B56-6631-4C1B-9CC6-D26C3DB9A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FF88E20D-A161-4C96-9EAE-6A421E59F5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62838FE3-738E-4926-B12B-06CB84AB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0A3A990B-04D7-4B58-9819-692A71E0A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4FA6533A-5978-4C31-BE29-20D7F9502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5441F7AB-9FB5-495F-98B6-D42081E9312A}"/>
              </a:ext>
            </a:extLst>
          </p:cNvPr>
          <p:cNvSpPr>
            <a:spLocks noGrp="1"/>
          </p:cNvSpPr>
          <p:nvPr>
            <p:ph type="title"/>
          </p:nvPr>
        </p:nvSpPr>
        <p:spPr>
          <a:xfrm>
            <a:off x="1484312" y="685800"/>
            <a:ext cx="2812386" cy="1752599"/>
          </a:xfrm>
        </p:spPr>
        <p:txBody>
          <a:bodyPr vert="horz" lIns="91440" tIns="45720" rIns="91440" bIns="45720" rtlCol="0" anchor="ctr">
            <a:normAutofit/>
          </a:bodyPr>
          <a:lstStyle/>
          <a:p>
            <a:r>
              <a:rPr lang="en-US" sz="3200" dirty="0"/>
              <a:t>The Guide to Safe Scouting:</a:t>
            </a:r>
          </a:p>
        </p:txBody>
      </p:sp>
      <p:sp>
        <p:nvSpPr>
          <p:cNvPr id="10" name="Content Placeholder 9">
            <a:extLst>
              <a:ext uri="{FF2B5EF4-FFF2-40B4-BE49-F238E27FC236}">
                <a16:creationId xmlns:a16="http://schemas.microsoft.com/office/drawing/2014/main" id="{60689F26-1C10-4BCB-B0EA-DDE2C4F80260}"/>
              </a:ext>
            </a:extLst>
          </p:cNvPr>
          <p:cNvSpPr>
            <a:spLocks noGrp="1"/>
          </p:cNvSpPr>
          <p:nvPr>
            <p:ph sz="half" idx="1"/>
          </p:nvPr>
        </p:nvSpPr>
        <p:spPr>
          <a:xfrm>
            <a:off x="1484311" y="2666999"/>
            <a:ext cx="2812386" cy="3124201"/>
          </a:xfrm>
        </p:spPr>
        <p:txBody>
          <a:bodyPr vert="horz" lIns="91440" tIns="45720" rIns="91440" bIns="45720" rtlCol="0" anchor="ctr">
            <a:normAutofit/>
          </a:bodyPr>
          <a:lstStyle/>
          <a:p>
            <a:r>
              <a:rPr lang="en-US" dirty="0"/>
              <a:t>Example of activities:</a:t>
            </a:r>
          </a:p>
          <a:p>
            <a:pPr lvl="1"/>
            <a:r>
              <a:rPr lang="en-US" dirty="0"/>
              <a:t>Catapults / Trebuchets</a:t>
            </a:r>
          </a:p>
          <a:p>
            <a:pPr lvl="2"/>
            <a:r>
              <a:rPr lang="en-US" dirty="0"/>
              <a:t>Projectiles must be soft and small (no larger than a tennis ball)</a:t>
            </a:r>
          </a:p>
        </p:txBody>
      </p:sp>
      <p:sp>
        <p:nvSpPr>
          <p:cNvPr id="21" name="Rounded Rectangle 6">
            <a:extLst>
              <a:ext uri="{FF2B5EF4-FFF2-40B4-BE49-F238E27FC236}">
                <a16:creationId xmlns:a16="http://schemas.microsoft.com/office/drawing/2014/main" id="{505E8236-5F10-4063-8489-EF5ABDD484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7552" y="648931"/>
            <a:ext cx="6917478"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006F861-4340-4AFD-8E86-9FEC901AAE47}"/>
              </a:ext>
            </a:extLst>
          </p:cNvPr>
          <p:cNvPicPr>
            <a:picLocks noGrp="1" noChangeAspect="1"/>
          </p:cNvPicPr>
          <p:nvPr>
            <p:ph sz="half" idx="2"/>
          </p:nvPr>
        </p:nvPicPr>
        <p:blipFill rotWithShape="1">
          <a:blip r:embed="rId4"/>
          <a:srcRect l="2576" r="2" b="2"/>
          <a:stretch/>
        </p:blipFill>
        <p:spPr>
          <a:xfrm>
            <a:off x="4938000" y="1011765"/>
            <a:ext cx="3056428" cy="4546708"/>
          </a:xfrm>
          <a:prstGeom prst="rect">
            <a:avLst/>
          </a:prstGeom>
        </p:spPr>
      </p:pic>
      <p:pic>
        <p:nvPicPr>
          <p:cNvPr id="5" name="Content Placeholder 4">
            <a:extLst>
              <a:ext uri="{FF2B5EF4-FFF2-40B4-BE49-F238E27FC236}">
                <a16:creationId xmlns:a16="http://schemas.microsoft.com/office/drawing/2014/main" id="{7A70CDFF-F09F-4592-93A9-E08635ACE6F7}"/>
              </a:ext>
            </a:extLst>
          </p:cNvPr>
          <p:cNvPicPr>
            <a:picLocks noChangeAspect="1"/>
          </p:cNvPicPr>
          <p:nvPr/>
        </p:nvPicPr>
        <p:blipFill rotWithShape="1">
          <a:blip r:embed="rId5"/>
          <a:srcRect l="4296" r="2" b="2"/>
          <a:stretch/>
        </p:blipFill>
        <p:spPr>
          <a:xfrm>
            <a:off x="8158154" y="1011765"/>
            <a:ext cx="3056838" cy="4546708"/>
          </a:xfrm>
          <a:prstGeom prst="rect">
            <a:avLst/>
          </a:prstGeom>
        </p:spPr>
      </p:pic>
    </p:spTree>
    <p:extLst>
      <p:ext uri="{BB962C8B-B14F-4D97-AF65-F5344CB8AC3E}">
        <p14:creationId xmlns:p14="http://schemas.microsoft.com/office/powerpoint/2010/main" val="397089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3B95-ABC3-4B24-941F-0A42F76B8EAE}"/>
              </a:ext>
            </a:extLst>
          </p:cNvPr>
          <p:cNvSpPr>
            <a:spLocks noGrp="1"/>
          </p:cNvSpPr>
          <p:nvPr>
            <p:ph type="ctrTitle"/>
          </p:nvPr>
        </p:nvSpPr>
        <p:spPr>
          <a:xfrm>
            <a:off x="2928401" y="1380069"/>
            <a:ext cx="8574622" cy="1481664"/>
          </a:xfrm>
        </p:spPr>
        <p:txBody>
          <a:bodyPr>
            <a:normAutofit fontScale="90000"/>
          </a:bodyPr>
          <a:lstStyle/>
          <a:p>
            <a:pPr algn="ctr"/>
            <a:r>
              <a:rPr lang="en-US" sz="4800" dirty="0"/>
              <a:t>The Guide to Safe Scouting</a:t>
            </a:r>
            <a:br>
              <a:rPr lang="en-US" sz="4800" dirty="0"/>
            </a:br>
            <a:r>
              <a:rPr lang="en-US" sz="2200" dirty="0">
                <a:hlinkClick r:id="rId3"/>
              </a:rPr>
              <a:t>https://www.scouting.org/health-and-safety/gss/toc/</a:t>
            </a:r>
            <a:br>
              <a:rPr lang="en-US" sz="2200" dirty="0"/>
            </a:br>
            <a:endParaRPr lang="en-US" sz="2200" dirty="0"/>
          </a:p>
        </p:txBody>
      </p:sp>
      <p:sp>
        <p:nvSpPr>
          <p:cNvPr id="3" name="Subtitle 2">
            <a:extLst>
              <a:ext uri="{FF2B5EF4-FFF2-40B4-BE49-F238E27FC236}">
                <a16:creationId xmlns:a16="http://schemas.microsoft.com/office/drawing/2014/main" id="{CA452E46-F4B2-4626-8171-99897D6C0F87}"/>
              </a:ext>
            </a:extLst>
          </p:cNvPr>
          <p:cNvSpPr>
            <a:spLocks noGrp="1"/>
          </p:cNvSpPr>
          <p:nvPr>
            <p:ph type="subTitle" idx="1"/>
          </p:nvPr>
        </p:nvSpPr>
        <p:spPr>
          <a:xfrm>
            <a:off x="4515377" y="3008923"/>
            <a:ext cx="6987645" cy="2375878"/>
          </a:xfrm>
        </p:spPr>
        <p:txBody>
          <a:bodyPr>
            <a:normAutofit fontScale="92500" lnSpcReduction="10000"/>
          </a:bodyPr>
          <a:lstStyle/>
          <a:p>
            <a:pPr algn="ctr"/>
            <a:r>
              <a:rPr lang="en-US" dirty="0"/>
              <a:t>Use this as the tool to keep your scouts safer in the outdoors</a:t>
            </a:r>
          </a:p>
          <a:p>
            <a:pPr algn="ctr"/>
            <a:br>
              <a:rPr lang="en-US" dirty="0"/>
            </a:br>
            <a:r>
              <a:rPr lang="en-US" b="1" dirty="0">
                <a:solidFill>
                  <a:srgbClr val="FF0000"/>
                </a:solidFill>
              </a:rPr>
              <a:t>Is it the Guide to No Fun?</a:t>
            </a:r>
          </a:p>
          <a:p>
            <a:pPr algn="ctr"/>
            <a:r>
              <a:rPr lang="en-US" b="1" dirty="0"/>
              <a:t>Not at all, it is the structure to provide the best opportunity to give your scouts a good memory.</a:t>
            </a:r>
          </a:p>
          <a:p>
            <a:pPr algn="ctr"/>
            <a:r>
              <a:rPr lang="en-US" b="1" dirty="0">
                <a:solidFill>
                  <a:srgbClr val="FF0000"/>
                </a:solidFill>
              </a:rPr>
              <a:t>Prohibited activities page 39 – 43 of 110 pages</a:t>
            </a:r>
            <a:br>
              <a:rPr lang="en-US" b="1" dirty="0">
                <a:solidFill>
                  <a:srgbClr val="FF0000"/>
                </a:solidFill>
              </a:rPr>
            </a:br>
            <a:endParaRPr lang="en-US" b="1" dirty="0">
              <a:solidFill>
                <a:srgbClr val="FF0000"/>
              </a:solidFill>
            </a:endParaRPr>
          </a:p>
        </p:txBody>
      </p:sp>
    </p:spTree>
    <p:extLst>
      <p:ext uri="{BB962C8B-B14F-4D97-AF65-F5344CB8AC3E}">
        <p14:creationId xmlns:p14="http://schemas.microsoft.com/office/powerpoint/2010/main" val="414817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166C-B479-4110-B8E5-329113FA03B4}"/>
              </a:ext>
            </a:extLst>
          </p:cNvPr>
          <p:cNvSpPr>
            <a:spLocks noGrp="1"/>
          </p:cNvSpPr>
          <p:nvPr>
            <p:ph type="title"/>
          </p:nvPr>
        </p:nvSpPr>
        <p:spPr/>
        <p:txBody>
          <a:bodyPr/>
          <a:lstStyle/>
          <a:p>
            <a:r>
              <a:rPr lang="en-US" dirty="0"/>
              <a:t>Guide to Safe Scouting Appendix</a:t>
            </a:r>
          </a:p>
        </p:txBody>
      </p:sp>
      <p:sp>
        <p:nvSpPr>
          <p:cNvPr id="3" name="Content Placeholder 2">
            <a:extLst>
              <a:ext uri="{FF2B5EF4-FFF2-40B4-BE49-F238E27FC236}">
                <a16:creationId xmlns:a16="http://schemas.microsoft.com/office/drawing/2014/main" id="{AA2EE783-45B6-4C78-A279-6FF14F3FE99A}"/>
              </a:ext>
            </a:extLst>
          </p:cNvPr>
          <p:cNvSpPr>
            <a:spLocks noGrp="1"/>
          </p:cNvSpPr>
          <p:nvPr>
            <p:ph idx="1"/>
          </p:nvPr>
        </p:nvSpPr>
        <p:spPr/>
        <p:txBody>
          <a:bodyPr/>
          <a:lstStyle/>
          <a:p>
            <a:r>
              <a:rPr lang="en-US" dirty="0"/>
              <a:t>Use these checklists to help plan a safe outdoor program</a:t>
            </a:r>
            <a:br>
              <a:rPr lang="en-US" dirty="0"/>
            </a:br>
            <a:br>
              <a:rPr lang="en-US" dirty="0"/>
            </a:br>
            <a:r>
              <a:rPr lang="en-US" dirty="0"/>
              <a:t>Motor vehicle and Driver checklist</a:t>
            </a:r>
            <a:br>
              <a:rPr lang="en-US" dirty="0"/>
            </a:br>
            <a:r>
              <a:rPr lang="en-US" dirty="0"/>
              <a:t>Campout Safety Checklist</a:t>
            </a:r>
            <a:br>
              <a:rPr lang="en-US" dirty="0"/>
            </a:br>
            <a:r>
              <a:rPr lang="en-US" dirty="0"/>
              <a:t>Event Safety Checklist</a:t>
            </a:r>
            <a:br>
              <a:rPr lang="en-US" dirty="0"/>
            </a:br>
            <a:r>
              <a:rPr lang="en-US" dirty="0"/>
              <a:t>Flying Plan Checklist</a:t>
            </a:r>
          </a:p>
          <a:p>
            <a:r>
              <a:rPr lang="en-US" dirty="0"/>
              <a:t>There are more….</a:t>
            </a:r>
          </a:p>
        </p:txBody>
      </p:sp>
    </p:spTree>
    <p:extLst>
      <p:ext uri="{BB962C8B-B14F-4D97-AF65-F5344CB8AC3E}">
        <p14:creationId xmlns:p14="http://schemas.microsoft.com/office/powerpoint/2010/main" val="5522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128D-5434-4635-B718-6396A6078471}"/>
              </a:ext>
            </a:extLst>
          </p:cNvPr>
          <p:cNvSpPr>
            <a:spLocks noGrp="1"/>
          </p:cNvSpPr>
          <p:nvPr>
            <p:ph type="title"/>
          </p:nvPr>
        </p:nvSpPr>
        <p:spPr/>
        <p:txBody>
          <a:bodyPr/>
          <a:lstStyle/>
          <a:p>
            <a:r>
              <a:rPr lang="en-US" dirty="0"/>
              <a:t>Cub Scouts</a:t>
            </a:r>
          </a:p>
        </p:txBody>
      </p:sp>
      <p:sp>
        <p:nvSpPr>
          <p:cNvPr id="3" name="Content Placeholder 2">
            <a:extLst>
              <a:ext uri="{FF2B5EF4-FFF2-40B4-BE49-F238E27FC236}">
                <a16:creationId xmlns:a16="http://schemas.microsoft.com/office/drawing/2014/main" id="{A83BB329-A0C4-4EAC-8FED-6182AD2F7978}"/>
              </a:ext>
            </a:extLst>
          </p:cNvPr>
          <p:cNvSpPr>
            <a:spLocks noGrp="1"/>
          </p:cNvSpPr>
          <p:nvPr>
            <p:ph idx="1"/>
          </p:nvPr>
        </p:nvSpPr>
        <p:spPr/>
        <p:txBody>
          <a:bodyPr>
            <a:normAutofit fontScale="92500" lnSpcReduction="10000"/>
          </a:bodyPr>
          <a:lstStyle/>
          <a:p>
            <a:r>
              <a:rPr lang="en-US" dirty="0">
                <a:hlinkClick r:id="rId3"/>
              </a:rPr>
              <a:t>https://www.scouting.org/outdoor-programs/camping/cub-scout-outdoor-program/</a:t>
            </a:r>
            <a:endParaRPr lang="en-US" dirty="0"/>
          </a:p>
          <a:p>
            <a:r>
              <a:rPr lang="en-US" dirty="0"/>
              <a:t>Camping</a:t>
            </a:r>
            <a:br>
              <a:rPr lang="en-US" dirty="0"/>
            </a:br>
            <a:r>
              <a:rPr lang="en-US" dirty="0"/>
              <a:t>	</a:t>
            </a:r>
            <a:r>
              <a:rPr lang="en-US" sz="1900" dirty="0"/>
              <a:t>- Day Camp, Resident Camp</a:t>
            </a:r>
            <a:br>
              <a:rPr lang="en-US" sz="1900" dirty="0"/>
            </a:br>
            <a:r>
              <a:rPr lang="en-US" sz="1900" dirty="0"/>
              <a:t>	- Family Camping</a:t>
            </a:r>
            <a:br>
              <a:rPr lang="en-US" sz="1900" dirty="0"/>
            </a:br>
            <a:r>
              <a:rPr lang="en-US" sz="1900" dirty="0"/>
              <a:t>	- Pack overnights – council camps &amp; charter partner</a:t>
            </a:r>
            <a:br>
              <a:rPr lang="en-US" sz="1900" dirty="0"/>
            </a:br>
            <a:r>
              <a:rPr lang="en-US" sz="1900" dirty="0"/>
              <a:t>	- </a:t>
            </a:r>
            <a:r>
              <a:rPr lang="en-US" sz="1900" dirty="0" err="1"/>
              <a:t>Webelos</a:t>
            </a:r>
            <a:r>
              <a:rPr lang="en-US" sz="1900" dirty="0"/>
              <a:t> overnights</a:t>
            </a:r>
            <a:endParaRPr lang="en-US" dirty="0"/>
          </a:p>
          <a:p>
            <a:r>
              <a:rPr lang="en-US" dirty="0"/>
              <a:t>Other than camping – hiking, field trips, games, sporting events</a:t>
            </a:r>
          </a:p>
          <a:p>
            <a:r>
              <a:rPr lang="en-US" dirty="0"/>
              <a:t>Awards</a:t>
            </a:r>
          </a:p>
        </p:txBody>
      </p:sp>
    </p:spTree>
    <p:extLst>
      <p:ext uri="{BB962C8B-B14F-4D97-AF65-F5344CB8AC3E}">
        <p14:creationId xmlns:p14="http://schemas.microsoft.com/office/powerpoint/2010/main" val="200923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A37C-DDB8-4497-A8FF-EC553899346E}"/>
              </a:ext>
            </a:extLst>
          </p:cNvPr>
          <p:cNvSpPr>
            <a:spLocks noGrp="1"/>
          </p:cNvSpPr>
          <p:nvPr>
            <p:ph type="title"/>
          </p:nvPr>
        </p:nvSpPr>
        <p:spPr>
          <a:xfrm>
            <a:off x="1484311" y="685801"/>
            <a:ext cx="10018713" cy="838200"/>
          </a:xfrm>
        </p:spPr>
        <p:txBody>
          <a:bodyPr/>
          <a:lstStyle/>
          <a:p>
            <a:r>
              <a:rPr lang="en-US" dirty="0"/>
              <a:t>Scouts BSA</a:t>
            </a:r>
          </a:p>
        </p:txBody>
      </p:sp>
      <p:sp>
        <p:nvSpPr>
          <p:cNvPr id="3" name="Content Placeholder 2">
            <a:extLst>
              <a:ext uri="{FF2B5EF4-FFF2-40B4-BE49-F238E27FC236}">
                <a16:creationId xmlns:a16="http://schemas.microsoft.com/office/drawing/2014/main" id="{A9A1C32B-F34B-4BE0-BFBA-A6AF4AD1A1CA}"/>
              </a:ext>
            </a:extLst>
          </p:cNvPr>
          <p:cNvSpPr>
            <a:spLocks noGrp="1"/>
          </p:cNvSpPr>
          <p:nvPr>
            <p:ph idx="1"/>
          </p:nvPr>
        </p:nvSpPr>
        <p:spPr>
          <a:xfrm>
            <a:off x="1484310" y="1813169"/>
            <a:ext cx="10018713" cy="3978031"/>
          </a:xfrm>
        </p:spPr>
        <p:txBody>
          <a:bodyPr>
            <a:normAutofit/>
          </a:bodyPr>
          <a:lstStyle/>
          <a:p>
            <a:r>
              <a:rPr lang="en-US" dirty="0">
                <a:hlinkClick r:id="rId3"/>
              </a:rPr>
              <a:t>https://www.scouting.org/outdoor-programs/camping/scouts-bsa-outdoor-program/</a:t>
            </a:r>
            <a:endParaRPr lang="en-US" dirty="0"/>
          </a:p>
          <a:p>
            <a:r>
              <a:rPr lang="en-US" dirty="0"/>
              <a:t>Camping – monthly…</a:t>
            </a:r>
            <a:br>
              <a:rPr lang="en-US" dirty="0"/>
            </a:br>
            <a:r>
              <a:rPr lang="en-US" dirty="0"/>
              <a:t> </a:t>
            </a:r>
            <a:r>
              <a:rPr lang="en-US" sz="1800" dirty="0"/>
              <a:t>- Weekend Overnights, troop or patrols</a:t>
            </a:r>
            <a:br>
              <a:rPr lang="en-US" sz="1800" dirty="0"/>
            </a:br>
            <a:r>
              <a:rPr lang="en-US" sz="1800" dirty="0"/>
              <a:t> - Camporees</a:t>
            </a:r>
            <a:br>
              <a:rPr lang="en-US" sz="1800" dirty="0"/>
            </a:br>
            <a:r>
              <a:rPr lang="en-US" sz="1800" dirty="0"/>
              <a:t> - Summer Camp</a:t>
            </a:r>
            <a:br>
              <a:rPr lang="en-US" sz="1800" dirty="0"/>
            </a:br>
            <a:r>
              <a:rPr lang="en-US" sz="1800" dirty="0"/>
              <a:t> - Council High Adventure / Nation High Adventure</a:t>
            </a:r>
            <a:br>
              <a:rPr lang="en-US" sz="1800" dirty="0"/>
            </a:br>
            <a:r>
              <a:rPr lang="en-US" sz="1800" dirty="0"/>
              <a:t> - Unit High Adventure</a:t>
            </a:r>
          </a:p>
          <a:p>
            <a:r>
              <a:rPr lang="en-US" sz="1800" dirty="0"/>
              <a:t>Other than Camping – day events, hikes, service projects, sporting events, 10 essentials…</a:t>
            </a:r>
          </a:p>
          <a:p>
            <a:r>
              <a:rPr lang="en-US" sz="1800" dirty="0"/>
              <a:t>Merit Badges and Awards</a:t>
            </a:r>
            <a:br>
              <a:rPr lang="en-US" sz="1800" dirty="0"/>
            </a:br>
            <a:endParaRPr lang="en-US" sz="1800" dirty="0"/>
          </a:p>
        </p:txBody>
      </p:sp>
    </p:spTree>
    <p:extLst>
      <p:ext uri="{BB962C8B-B14F-4D97-AF65-F5344CB8AC3E}">
        <p14:creationId xmlns:p14="http://schemas.microsoft.com/office/powerpoint/2010/main" val="285434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C415-79A0-422E-9514-18437DFF0672}"/>
              </a:ext>
            </a:extLst>
          </p:cNvPr>
          <p:cNvSpPr>
            <a:spLocks noGrp="1"/>
          </p:cNvSpPr>
          <p:nvPr>
            <p:ph type="title"/>
          </p:nvPr>
        </p:nvSpPr>
        <p:spPr>
          <a:xfrm>
            <a:off x="1484311" y="685800"/>
            <a:ext cx="10018713" cy="853831"/>
          </a:xfrm>
        </p:spPr>
        <p:txBody>
          <a:bodyPr/>
          <a:lstStyle/>
          <a:p>
            <a:r>
              <a:rPr lang="en-US" dirty="0"/>
              <a:t>Venturing Outdoor Programs</a:t>
            </a:r>
          </a:p>
        </p:txBody>
      </p:sp>
      <p:sp>
        <p:nvSpPr>
          <p:cNvPr id="3" name="Content Placeholder 2">
            <a:extLst>
              <a:ext uri="{FF2B5EF4-FFF2-40B4-BE49-F238E27FC236}">
                <a16:creationId xmlns:a16="http://schemas.microsoft.com/office/drawing/2014/main" id="{AB8EF5C6-06BD-4A8A-8CBF-B9D858B822C1}"/>
              </a:ext>
            </a:extLst>
          </p:cNvPr>
          <p:cNvSpPr>
            <a:spLocks noGrp="1"/>
          </p:cNvSpPr>
          <p:nvPr>
            <p:ph idx="1"/>
          </p:nvPr>
        </p:nvSpPr>
        <p:spPr>
          <a:xfrm>
            <a:off x="1484310" y="1875691"/>
            <a:ext cx="10018713" cy="4845539"/>
          </a:xfrm>
        </p:spPr>
        <p:txBody>
          <a:bodyPr>
            <a:normAutofit fontScale="92500" lnSpcReduction="20000"/>
          </a:bodyPr>
          <a:lstStyle/>
          <a:p>
            <a:r>
              <a:rPr lang="en-US" dirty="0"/>
              <a:t>Everything from Scouts BSA plus</a:t>
            </a:r>
          </a:p>
          <a:p>
            <a:endParaRPr lang="en-US" dirty="0"/>
          </a:p>
          <a:p>
            <a:pPr algn="ctr"/>
            <a:r>
              <a:rPr lang="en-US" dirty="0">
                <a:solidFill>
                  <a:srgbClr val="FF0000"/>
                </a:solidFill>
              </a:rPr>
              <a:t>WITH GREAT ADVENTURE COMES GREAT RESPONSIBILITY</a:t>
            </a:r>
          </a:p>
          <a:p>
            <a:r>
              <a:rPr lang="en-US" dirty="0"/>
              <a:t>Hunting – unit level, guided trips</a:t>
            </a:r>
          </a:p>
          <a:p>
            <a:r>
              <a:rPr lang="en-US" dirty="0"/>
              <a:t>Search and Rescue – practice &amp; missions</a:t>
            </a:r>
          </a:p>
          <a:p>
            <a:r>
              <a:rPr lang="en-US" dirty="0"/>
              <a:t>Horseback Riding Treks</a:t>
            </a:r>
          </a:p>
          <a:p>
            <a:r>
              <a:rPr lang="en-US" dirty="0"/>
              <a:t>Large bore Rifle and Pistol Shooting, competitions &amp; events</a:t>
            </a:r>
          </a:p>
          <a:p>
            <a:r>
              <a:rPr lang="en-US" dirty="0"/>
              <a:t>Snowmobiles</a:t>
            </a:r>
          </a:p>
          <a:p>
            <a:r>
              <a:rPr lang="en-US" dirty="0"/>
              <a:t>Youth lead Unit Caving</a:t>
            </a:r>
          </a:p>
          <a:p>
            <a:r>
              <a:rPr lang="en-US" dirty="0"/>
              <a:t>Lead Climbing / Snow &amp; Ice Climbing</a:t>
            </a:r>
          </a:p>
          <a:p>
            <a:r>
              <a:rPr lang="en-US" dirty="0"/>
              <a:t>Youth Operated White Water rafting up to class 3 rapids</a:t>
            </a:r>
            <a:br>
              <a:rPr lang="en-US" dirty="0"/>
            </a:br>
            <a:endParaRPr lang="en-US" dirty="0"/>
          </a:p>
          <a:p>
            <a:endParaRPr lang="en-US" dirty="0"/>
          </a:p>
        </p:txBody>
      </p:sp>
    </p:spTree>
    <p:extLst>
      <p:ext uri="{BB962C8B-B14F-4D97-AF65-F5344CB8AC3E}">
        <p14:creationId xmlns:p14="http://schemas.microsoft.com/office/powerpoint/2010/main" val="2002990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ysClr val="windowText" lastClr="000000"/>
      </a:dk1>
      <a:lt1>
        <a:sysClr val="window" lastClr="FFFFFF"/>
      </a:lt1>
      <a:dk2>
        <a:srgbClr val="212121"/>
      </a:dk2>
      <a:lt2>
        <a:srgbClr val="CDD0D1"/>
      </a:lt2>
      <a:accent1>
        <a:srgbClr val="2F86B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2537</Words>
  <Application>Microsoft Macintosh PowerPoint</Application>
  <PresentationFormat>Widescreen</PresentationFormat>
  <Paragraphs>203</Paragraphs>
  <Slides>28</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Corbel</vt:lpstr>
      <vt:lpstr>Parallax</vt:lpstr>
      <vt:lpstr>Outdoor Program Planning</vt:lpstr>
      <vt:lpstr>Outdoor Program – who, what, where, why &amp; when</vt:lpstr>
      <vt:lpstr>Get your training first</vt:lpstr>
      <vt:lpstr>The Guide to Safe Scouting:</vt:lpstr>
      <vt:lpstr>The Guide to Safe Scouting https://www.scouting.org/health-and-safety/gss/toc/ </vt:lpstr>
      <vt:lpstr>Guide to Safe Scouting Appendix</vt:lpstr>
      <vt:lpstr>Cub Scouts</vt:lpstr>
      <vt:lpstr>Scouts BSA</vt:lpstr>
      <vt:lpstr>Venturing Outdoor Programs</vt:lpstr>
      <vt:lpstr>Awards Guiding Adventures</vt:lpstr>
      <vt:lpstr>Awards Guiding Adventures</vt:lpstr>
      <vt:lpstr>Is that all Scouts can earn on an Outdoor Adventure?</vt:lpstr>
      <vt:lpstr>Do Outdoor Adventures Have to involve Camping?</vt:lpstr>
      <vt:lpstr>So how do I plan one?</vt:lpstr>
      <vt:lpstr>Then consider safety and appropriateness for the audience</vt:lpstr>
      <vt:lpstr>Then consider logistics</vt:lpstr>
      <vt:lpstr>If you need help with this…</vt:lpstr>
      <vt:lpstr>Example:</vt:lpstr>
      <vt:lpstr>Is it safe?</vt:lpstr>
      <vt:lpstr>What do we need?</vt:lpstr>
      <vt:lpstr>Time is valuable. How much do we need?</vt:lpstr>
      <vt:lpstr>What’s our Event Timeline? (Hint: it’s written in pencil!)</vt:lpstr>
      <vt:lpstr>Class-Specific Examples</vt:lpstr>
      <vt:lpstr>BUT WAIT! THERE’S MORE!</vt:lpstr>
      <vt:lpstr>Benefits/Appeals of Council/National/Global-Events</vt:lpstr>
      <vt:lpstr>Council/Nat’l/Global Events</vt:lpstr>
      <vt:lpstr>Upcoming Council Events</vt:lpstr>
      <vt:lpstr>National/Global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Program Planning</dc:title>
  <dc:creator>Palmer, Barry R.</dc:creator>
  <cp:lastModifiedBy>Brown, Jacob</cp:lastModifiedBy>
  <cp:revision>36</cp:revision>
  <cp:lastPrinted>2019-11-16T05:08:12Z</cp:lastPrinted>
  <dcterms:created xsi:type="dcterms:W3CDTF">2019-10-08T15:58:25Z</dcterms:created>
  <dcterms:modified xsi:type="dcterms:W3CDTF">2019-11-16T07:33:38Z</dcterms:modified>
</cp:coreProperties>
</file>